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1000" r:id="rId3"/>
    <p:sldId id="1427" r:id="rId4"/>
    <p:sldId id="1085" r:id="rId5"/>
    <p:sldId id="1428" r:id="rId6"/>
    <p:sldId id="1219" r:id="rId7"/>
    <p:sldId id="1227" r:id="rId8"/>
    <p:sldId id="272" r:id="rId9"/>
    <p:sldId id="261" r:id="rId10"/>
    <p:sldId id="259" r:id="rId11"/>
    <p:sldId id="273" r:id="rId12"/>
    <p:sldId id="275" r:id="rId13"/>
    <p:sldId id="274" r:id="rId14"/>
    <p:sldId id="1184" r:id="rId15"/>
    <p:sldId id="1190" r:id="rId16"/>
    <p:sldId id="1191" r:id="rId17"/>
    <p:sldId id="1207" r:id="rId18"/>
    <p:sldId id="1194" r:id="rId19"/>
    <p:sldId id="1195" r:id="rId20"/>
    <p:sldId id="1196" r:id="rId21"/>
    <p:sldId id="1209" r:id="rId22"/>
    <p:sldId id="1210" r:id="rId23"/>
    <p:sldId id="1199" r:id="rId24"/>
    <p:sldId id="1200" r:id="rId25"/>
    <p:sldId id="1201" r:id="rId26"/>
    <p:sldId id="1211" r:id="rId27"/>
    <p:sldId id="1212" r:id="rId28"/>
    <p:sldId id="1213" r:id="rId29"/>
    <p:sldId id="1214" r:id="rId30"/>
    <p:sldId id="1221" r:id="rId31"/>
    <p:sldId id="1216" r:id="rId32"/>
    <p:sldId id="1217" r:id="rId33"/>
    <p:sldId id="1228" r:id="rId34"/>
    <p:sldId id="1229" r:id="rId35"/>
    <p:sldId id="1230" r:id="rId36"/>
    <p:sldId id="1231" r:id="rId37"/>
    <p:sldId id="1232" r:id="rId38"/>
    <p:sldId id="257" r:id="rId39"/>
    <p:sldId id="264" r:id="rId40"/>
    <p:sldId id="1220" r:id="rId41"/>
  </p:sldIdLst>
  <p:sldSz cx="12192000" cy="6858000"/>
  <p:notesSz cx="7010400" cy="9296400"/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845"/>
    <a:srgbClr val="58595B"/>
    <a:srgbClr val="F4BB20"/>
    <a:srgbClr val="0064AB"/>
    <a:srgbClr val="EE7800"/>
    <a:srgbClr val="ED82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3" autoAdjust="0"/>
    <p:restoredTop sz="96405"/>
  </p:normalViewPr>
  <p:slideViewPr>
    <p:cSldViewPr snapToGrid="0">
      <p:cViewPr varScale="1">
        <p:scale>
          <a:sx n="62" d="100"/>
          <a:sy n="62" d="100"/>
        </p:scale>
        <p:origin x="28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50" Type="http://schemas.openxmlformats.org/officeDocument/2006/relationships/customXml" Target="../customXml/item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mīte Daņilova" userId="7e46f4f5-0d8e-4261-abb4-0391c440d054" providerId="ADAL" clId="{9F0D27FA-290C-496D-B78C-E52C2475AAE5}"/>
    <pc:docChg chg="custSel modSld">
      <pc:chgData name="Sarmīte Daņilova" userId="7e46f4f5-0d8e-4261-abb4-0391c440d054" providerId="ADAL" clId="{9F0D27FA-290C-496D-B78C-E52C2475AAE5}" dt="2026-08-12T11:39:34.767" v="113" actId="1076"/>
      <pc:docMkLst>
        <pc:docMk/>
      </pc:docMkLst>
      <pc:sldChg chg="addSp delSp modSp mod">
        <pc:chgData name="Sarmīte Daņilova" userId="7e46f4f5-0d8e-4261-abb4-0391c440d054" providerId="ADAL" clId="{9F0D27FA-290C-496D-B78C-E52C2475AAE5}" dt="2026-08-12T11:39:34.767" v="113" actId="1076"/>
        <pc:sldMkLst>
          <pc:docMk/>
          <pc:sldMk cId="1081539278" sldId="256"/>
        </pc:sldMkLst>
        <pc:spChg chg="mod">
          <ac:chgData name="Sarmīte Daņilova" userId="7e46f4f5-0d8e-4261-abb4-0391c440d054" providerId="ADAL" clId="{9F0D27FA-290C-496D-B78C-E52C2475AAE5}" dt="2026-08-11T11:13:01.235" v="87" actId="1076"/>
          <ac:spMkLst>
            <pc:docMk/>
            <pc:sldMk cId="1081539278" sldId="256"/>
            <ac:spMk id="3" creationId="{A5F62D84-1CDF-F792-BDD8-04E520C75AA9}"/>
          </ac:spMkLst>
        </pc:spChg>
        <pc:picChg chg="mod">
          <ac:chgData name="Sarmīte Daņilova" userId="7e46f4f5-0d8e-4261-abb4-0391c440d054" providerId="ADAL" clId="{9F0D27FA-290C-496D-B78C-E52C2475AAE5}" dt="2026-08-11T11:08:56.189" v="51" actId="1076"/>
          <ac:picMkLst>
            <pc:docMk/>
            <pc:sldMk cId="1081539278" sldId="256"/>
            <ac:picMk id="5" creationId="{813F0518-532E-6885-5F5F-00380F8EA3F0}"/>
          </ac:picMkLst>
        </pc:picChg>
        <pc:picChg chg="add mod">
          <ac:chgData name="Sarmīte Daņilova" userId="7e46f4f5-0d8e-4261-abb4-0391c440d054" providerId="ADAL" clId="{9F0D27FA-290C-496D-B78C-E52C2475AAE5}" dt="2026-08-12T11:39:34.767" v="113" actId="1076"/>
          <ac:picMkLst>
            <pc:docMk/>
            <pc:sldMk cId="1081539278" sldId="256"/>
            <ac:picMk id="6" creationId="{2D357915-C868-CC52-BE9C-144DE9A649B6}"/>
          </ac:picMkLst>
        </pc:picChg>
        <pc:picChg chg="add del mod">
          <ac:chgData name="Sarmīte Daņilova" userId="7e46f4f5-0d8e-4261-abb4-0391c440d054" providerId="ADAL" clId="{9F0D27FA-290C-496D-B78C-E52C2475AAE5}" dt="2026-08-11T11:09:13.546" v="53" actId="21"/>
          <ac:picMkLst>
            <pc:docMk/>
            <pc:sldMk cId="1081539278" sldId="256"/>
            <ac:picMk id="6" creationId="{E8AE5FBB-BD07-46D5-9220-3C105E6E2B62}"/>
          </ac:picMkLst>
        </pc:picChg>
        <pc:picChg chg="add del mod">
          <ac:chgData name="Sarmīte Daņilova" userId="7e46f4f5-0d8e-4261-abb4-0391c440d054" providerId="ADAL" clId="{9F0D27FA-290C-496D-B78C-E52C2475AAE5}" dt="2026-08-12T11:37:24.478" v="98" actId="478"/>
          <ac:picMkLst>
            <pc:docMk/>
            <pc:sldMk cId="1081539278" sldId="256"/>
            <ac:picMk id="8" creationId="{C867059E-D41A-6738-87FF-EA7EDE50BF3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D0735E6-AE83-4E32-8427-8D2D65117F5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DA1B5BC-9887-4F6E-9BE0-667F046D5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172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7675" y="1262063"/>
            <a:ext cx="6053138" cy="34051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2A2C213F-4394-4E72-B0B8-70FC4E9D016D}" type="slidenum"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2</a:t>
            </a:fld>
            <a:endParaRPr lang="en-US" sz="14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84209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7675" y="1262063"/>
            <a:ext cx="6053138" cy="34051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</a:rPr>
              <a:t>Kopš Krievijas pilna mēroga iebrukuma Ukrainā </a:t>
            </a:r>
            <a:r>
              <a:rPr lang="lv-LV" sz="1800" b="1" dirty="0" err="1">
                <a:latin typeface="Calibri" panose="020F0502020204030204" pitchFamily="34" charset="0"/>
                <a:ea typeface="Calibri" panose="020F0502020204030204" pitchFamily="34" charset="0"/>
              </a:rPr>
              <a:t>kiberincidentu</a:t>
            </a:r>
            <a:r>
              <a:rPr lang="lv-LV" sz="1800" b="1" dirty="0">
                <a:latin typeface="Calibri" panose="020F0502020204030204" pitchFamily="34" charset="0"/>
                <a:ea typeface="Calibri" panose="020F0502020204030204" pitchFamily="34" charset="0"/>
              </a:rPr>
              <a:t> skaits Latvijas kibertelpā ir 6kāršojies,</a:t>
            </a:r>
          </a:p>
          <a:p>
            <a:pPr defTabSz="931774">
              <a:defRPr/>
            </a:pP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2025. gada 4. ceturksnī fiksēts vēsturiski augstākais CERT.LV manuāli apstrādātu </a:t>
            </a:r>
            <a:r>
              <a:rPr lang="lv-LV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kiberincidentu</a:t>
            </a: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skaits (923), savukārt </a:t>
            </a:r>
            <a:r>
              <a:rPr lang="lv-LV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apdraudēto iekārtu skaits ir pieaudzis astoņkārtīgi</a:t>
            </a: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pārskata periodā </a:t>
            </a:r>
            <a:r>
              <a:rPr lang="lv-LV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sasniedzot </a:t>
            </a:r>
            <a:r>
              <a:rPr lang="lv-LV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rekordaugstu</a:t>
            </a:r>
            <a:r>
              <a:rPr lang="lv-LV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līmeni</a:t>
            </a: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(731 783).</a:t>
            </a:r>
            <a:endParaRPr lang="en-US" sz="1800" dirty="0"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lv-LV" dirty="0"/>
          </a:p>
          <a:p>
            <a:r>
              <a:rPr lang="lv-LV" dirty="0"/>
              <a:t>Pieaug ne tikai tieši uzbrukumi bet arī ievainojamību skenēšana</a:t>
            </a:r>
          </a:p>
          <a:p>
            <a:endParaRPr lang="lv-LV" dirty="0"/>
          </a:p>
          <a:p>
            <a:r>
              <a:rPr lang="en-US" dirty="0" err="1"/>
              <a:t>Kiberapdraudējumu</a:t>
            </a:r>
            <a:r>
              <a:rPr lang="en-US" dirty="0"/>
              <a:t> </a:t>
            </a:r>
            <a:r>
              <a:rPr lang="en-US" dirty="0" err="1"/>
              <a:t>līmenis</a:t>
            </a:r>
            <a:r>
              <a:rPr lang="en-US" dirty="0"/>
              <a:t> </a:t>
            </a:r>
            <a:r>
              <a:rPr lang="en-US" dirty="0" err="1"/>
              <a:t>Latvijā</a:t>
            </a:r>
            <a:r>
              <a:rPr lang="en-US" dirty="0"/>
              <a:t> </a:t>
            </a:r>
            <a:r>
              <a:rPr lang="en-US" dirty="0" err="1"/>
              <a:t>saglabājas</a:t>
            </a:r>
            <a:r>
              <a:rPr lang="en-US" dirty="0"/>
              <a:t> </a:t>
            </a:r>
            <a:r>
              <a:rPr lang="en-US" dirty="0" err="1"/>
              <a:t>nemainīgi</a:t>
            </a:r>
            <a:r>
              <a:rPr lang="en-US" dirty="0"/>
              <a:t> </a:t>
            </a:r>
            <a:r>
              <a:rPr lang="en-US" dirty="0" err="1"/>
              <a:t>augsts</a:t>
            </a:r>
            <a:r>
              <a:rPr lang="en-US" dirty="0"/>
              <a:t> – </a:t>
            </a:r>
            <a:r>
              <a:rPr lang="en-US" dirty="0" err="1"/>
              <a:t>kopš</a:t>
            </a:r>
            <a:r>
              <a:rPr lang="en-US" dirty="0"/>
              <a:t> 2022. </a:t>
            </a:r>
            <a:r>
              <a:rPr lang="en-US" dirty="0" err="1"/>
              <a:t>gada</a:t>
            </a:r>
            <a:endParaRPr lang="en-US" dirty="0"/>
          </a:p>
          <a:p>
            <a:r>
              <a:rPr lang="en-US" b="1" dirty="0" err="1"/>
              <a:t>ik</a:t>
            </a:r>
            <a:r>
              <a:rPr lang="en-US" b="1" dirty="0"/>
              <a:t> </a:t>
            </a:r>
            <a:r>
              <a:rPr lang="en-US" b="1" dirty="0" err="1"/>
              <a:t>ceturksni</a:t>
            </a:r>
            <a:r>
              <a:rPr lang="en-US" b="1" dirty="0"/>
              <a:t> </a:t>
            </a:r>
            <a:r>
              <a:rPr lang="en-US" b="1" dirty="0" err="1"/>
              <a:t>vidēji</a:t>
            </a:r>
            <a:r>
              <a:rPr lang="en-US" b="1" dirty="0"/>
              <a:t> 500-700 </a:t>
            </a:r>
            <a:r>
              <a:rPr lang="en-US" b="1" dirty="0" err="1"/>
              <a:t>incidenti</a:t>
            </a:r>
            <a:r>
              <a:rPr lang="en-US" b="1" dirty="0"/>
              <a:t>. </a:t>
            </a:r>
            <a:r>
              <a:rPr lang="lv-LV" b="0" dirty="0"/>
              <a:t>k</a:t>
            </a:r>
            <a:r>
              <a:rPr lang="lv-LV" dirty="0"/>
              <a:t>as norāda uz nemainīgi augstu </a:t>
            </a:r>
            <a:r>
              <a:rPr lang="lv-LV" dirty="0" err="1"/>
              <a:t>kiberapdraudējumu</a:t>
            </a:r>
            <a:r>
              <a:rPr lang="lv-LV" dirty="0"/>
              <a:t> fonu un</a:t>
            </a:r>
          </a:p>
          <a:p>
            <a:r>
              <a:rPr lang="lv-LV" dirty="0"/>
              <a:t>pastāvīgu slodzi atbildīgajiem par </a:t>
            </a:r>
            <a:r>
              <a:rPr lang="lv-LV" dirty="0" err="1"/>
              <a:t>kiberdrošību</a:t>
            </a:r>
            <a:r>
              <a:rPr lang="lv-LV" dirty="0"/>
              <a:t>.</a:t>
            </a:r>
            <a:endParaRPr lang="en-US" dirty="0"/>
          </a:p>
          <a:p>
            <a:endParaRPr lang="lv-LV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2A2C213F-4394-4E72-B0B8-70FC4E9D016D}" type="slidenum"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</a:t>
            </a:fld>
            <a:endParaRPr lang="en-US" sz="14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78092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7675" y="1262063"/>
            <a:ext cx="6053138" cy="34051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</a:rPr>
              <a:t>Kopš Krievijas pilna mēroga iebrukuma Ukrainā </a:t>
            </a:r>
            <a:r>
              <a:rPr lang="lv-LV" sz="1800" b="1" dirty="0" err="1">
                <a:latin typeface="Calibri" panose="020F0502020204030204" pitchFamily="34" charset="0"/>
                <a:ea typeface="Calibri" panose="020F0502020204030204" pitchFamily="34" charset="0"/>
              </a:rPr>
              <a:t>kiberincidentu</a:t>
            </a:r>
            <a:r>
              <a:rPr lang="lv-LV" sz="1800" b="1" dirty="0">
                <a:latin typeface="Calibri" panose="020F0502020204030204" pitchFamily="34" charset="0"/>
                <a:ea typeface="Calibri" panose="020F0502020204030204" pitchFamily="34" charset="0"/>
              </a:rPr>
              <a:t> skaits Latvijas kibertelpā ir 6kāršojies,</a:t>
            </a:r>
          </a:p>
          <a:p>
            <a:pPr defTabSz="931774">
              <a:defRPr/>
            </a:pP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2025. gada 4. ceturksnī fiksēts vēsturiski augstākais CERT.LV manuāli apstrādātu </a:t>
            </a:r>
            <a:r>
              <a:rPr lang="lv-LV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kiberincidentu</a:t>
            </a: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skaits (923), savukārt </a:t>
            </a:r>
            <a:r>
              <a:rPr lang="lv-LV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apdraudēto iekārtu skaits ir pieaudzis astoņkārtīgi</a:t>
            </a: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pārskata periodā </a:t>
            </a:r>
            <a:r>
              <a:rPr lang="lv-LV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sasniedzot </a:t>
            </a:r>
            <a:r>
              <a:rPr lang="lv-LV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rekordaugstu</a:t>
            </a:r>
            <a:r>
              <a:rPr lang="lv-LV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līmeni</a:t>
            </a: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(731 783).</a:t>
            </a:r>
            <a:endParaRPr lang="en-US" sz="1800" dirty="0"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lv-LV" dirty="0"/>
          </a:p>
          <a:p>
            <a:r>
              <a:rPr lang="lv-LV" dirty="0"/>
              <a:t>Pieaug ne tikai tieši uzbrukumi bet arī ievainojamību skenēšana</a:t>
            </a:r>
          </a:p>
          <a:p>
            <a:endParaRPr lang="lv-LV" dirty="0"/>
          </a:p>
          <a:p>
            <a:r>
              <a:rPr lang="en-US" dirty="0" err="1"/>
              <a:t>Kiberapdraudējumu</a:t>
            </a:r>
            <a:r>
              <a:rPr lang="en-US" dirty="0"/>
              <a:t> </a:t>
            </a:r>
            <a:r>
              <a:rPr lang="en-US" dirty="0" err="1"/>
              <a:t>līmenis</a:t>
            </a:r>
            <a:r>
              <a:rPr lang="en-US" dirty="0"/>
              <a:t> </a:t>
            </a:r>
            <a:r>
              <a:rPr lang="en-US" dirty="0" err="1"/>
              <a:t>Latvijā</a:t>
            </a:r>
            <a:r>
              <a:rPr lang="en-US" dirty="0"/>
              <a:t> </a:t>
            </a:r>
            <a:r>
              <a:rPr lang="en-US" dirty="0" err="1"/>
              <a:t>saglabājas</a:t>
            </a:r>
            <a:r>
              <a:rPr lang="en-US" dirty="0"/>
              <a:t> </a:t>
            </a:r>
            <a:r>
              <a:rPr lang="en-US" dirty="0" err="1"/>
              <a:t>nemainīgi</a:t>
            </a:r>
            <a:r>
              <a:rPr lang="en-US" dirty="0"/>
              <a:t> </a:t>
            </a:r>
            <a:r>
              <a:rPr lang="en-US" dirty="0" err="1"/>
              <a:t>augsts</a:t>
            </a:r>
            <a:r>
              <a:rPr lang="en-US" dirty="0"/>
              <a:t> – </a:t>
            </a:r>
            <a:r>
              <a:rPr lang="en-US" dirty="0" err="1"/>
              <a:t>kopš</a:t>
            </a:r>
            <a:r>
              <a:rPr lang="en-US" dirty="0"/>
              <a:t> 2022. </a:t>
            </a:r>
            <a:r>
              <a:rPr lang="en-US" dirty="0" err="1"/>
              <a:t>gada</a:t>
            </a:r>
            <a:endParaRPr lang="en-US" dirty="0"/>
          </a:p>
          <a:p>
            <a:r>
              <a:rPr lang="en-US" b="1" dirty="0" err="1"/>
              <a:t>ik</a:t>
            </a:r>
            <a:r>
              <a:rPr lang="en-US" b="1" dirty="0"/>
              <a:t> </a:t>
            </a:r>
            <a:r>
              <a:rPr lang="en-US" b="1" dirty="0" err="1"/>
              <a:t>ceturksni</a:t>
            </a:r>
            <a:r>
              <a:rPr lang="en-US" b="1" dirty="0"/>
              <a:t> </a:t>
            </a:r>
            <a:r>
              <a:rPr lang="en-US" b="1" dirty="0" err="1"/>
              <a:t>vidēji</a:t>
            </a:r>
            <a:r>
              <a:rPr lang="en-US" b="1" dirty="0"/>
              <a:t> 500-700 </a:t>
            </a:r>
            <a:r>
              <a:rPr lang="en-US" b="1" dirty="0" err="1"/>
              <a:t>incidenti</a:t>
            </a:r>
            <a:r>
              <a:rPr lang="en-US" b="1" dirty="0"/>
              <a:t>. </a:t>
            </a:r>
            <a:r>
              <a:rPr lang="lv-LV" b="0" dirty="0"/>
              <a:t>k</a:t>
            </a:r>
            <a:r>
              <a:rPr lang="lv-LV" dirty="0"/>
              <a:t>as norāda uz nemainīgi augstu </a:t>
            </a:r>
            <a:r>
              <a:rPr lang="lv-LV" dirty="0" err="1"/>
              <a:t>kiberapdraudējumu</a:t>
            </a:r>
            <a:r>
              <a:rPr lang="lv-LV" dirty="0"/>
              <a:t> fonu un</a:t>
            </a:r>
          </a:p>
          <a:p>
            <a:r>
              <a:rPr lang="lv-LV" dirty="0"/>
              <a:t>pastāvīgu slodzi atbildīgajiem par </a:t>
            </a:r>
            <a:r>
              <a:rPr lang="lv-LV" dirty="0" err="1"/>
              <a:t>kiberdrošību</a:t>
            </a:r>
            <a:r>
              <a:rPr lang="lv-LV" dirty="0"/>
              <a:t>.</a:t>
            </a:r>
            <a:endParaRPr lang="en-US" dirty="0"/>
          </a:p>
          <a:p>
            <a:endParaRPr lang="lv-LV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2A2C213F-4394-4E72-B0B8-70FC4E9D016D}" type="slidenum"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4</a:t>
            </a:fld>
            <a:endParaRPr lang="en-US" sz="14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83692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7675" y="1262063"/>
            <a:ext cx="6053138" cy="34051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</a:rPr>
              <a:t>Kopš Krievijas pilna mēroga iebrukuma Ukrainā </a:t>
            </a:r>
            <a:r>
              <a:rPr lang="lv-LV" sz="1800" b="1" dirty="0" err="1">
                <a:latin typeface="Calibri" panose="020F0502020204030204" pitchFamily="34" charset="0"/>
                <a:ea typeface="Calibri" panose="020F0502020204030204" pitchFamily="34" charset="0"/>
              </a:rPr>
              <a:t>kiberincidentu</a:t>
            </a:r>
            <a:r>
              <a:rPr lang="lv-LV" sz="1800" b="1" dirty="0">
                <a:latin typeface="Calibri" panose="020F0502020204030204" pitchFamily="34" charset="0"/>
                <a:ea typeface="Calibri" panose="020F0502020204030204" pitchFamily="34" charset="0"/>
              </a:rPr>
              <a:t> skaits Latvijas kibertelpā ir 6kāršojies,</a:t>
            </a:r>
          </a:p>
          <a:p>
            <a:pPr defTabSz="931774">
              <a:defRPr/>
            </a:pP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2025. gada 4. ceturksnī fiksēts vēsturiski augstākais CERT.LV manuāli apstrādātu </a:t>
            </a:r>
            <a:r>
              <a:rPr lang="lv-LV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kiberincidentu</a:t>
            </a: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skaits (923), savukārt </a:t>
            </a:r>
            <a:r>
              <a:rPr lang="lv-LV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apdraudēto iekārtu skaits ir pieaudzis astoņkārtīgi</a:t>
            </a: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pārskata periodā </a:t>
            </a:r>
            <a:r>
              <a:rPr lang="lv-LV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sasniedzot </a:t>
            </a:r>
            <a:r>
              <a:rPr lang="lv-LV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rekordaugstu</a:t>
            </a:r>
            <a:r>
              <a:rPr lang="lv-LV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līmeni</a:t>
            </a: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(731 783).</a:t>
            </a:r>
            <a:endParaRPr lang="en-US" sz="1800" dirty="0"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lv-LV" dirty="0"/>
          </a:p>
          <a:p>
            <a:r>
              <a:rPr lang="lv-LV" dirty="0"/>
              <a:t>Pieaug ne tikai tieši uzbrukumi bet arī ievainojamību skenēšana</a:t>
            </a:r>
          </a:p>
          <a:p>
            <a:endParaRPr lang="lv-LV" dirty="0"/>
          </a:p>
          <a:p>
            <a:r>
              <a:rPr lang="en-US" dirty="0" err="1"/>
              <a:t>Kiberapdraudējumu</a:t>
            </a:r>
            <a:r>
              <a:rPr lang="en-US" dirty="0"/>
              <a:t> </a:t>
            </a:r>
            <a:r>
              <a:rPr lang="en-US" dirty="0" err="1"/>
              <a:t>līmenis</a:t>
            </a:r>
            <a:r>
              <a:rPr lang="en-US" dirty="0"/>
              <a:t> </a:t>
            </a:r>
            <a:r>
              <a:rPr lang="en-US" dirty="0" err="1"/>
              <a:t>Latvijā</a:t>
            </a:r>
            <a:r>
              <a:rPr lang="en-US" dirty="0"/>
              <a:t> </a:t>
            </a:r>
            <a:r>
              <a:rPr lang="en-US" dirty="0" err="1"/>
              <a:t>saglabājas</a:t>
            </a:r>
            <a:r>
              <a:rPr lang="en-US" dirty="0"/>
              <a:t> </a:t>
            </a:r>
            <a:r>
              <a:rPr lang="en-US" dirty="0" err="1"/>
              <a:t>nemainīgi</a:t>
            </a:r>
            <a:r>
              <a:rPr lang="en-US" dirty="0"/>
              <a:t> </a:t>
            </a:r>
            <a:r>
              <a:rPr lang="en-US" dirty="0" err="1"/>
              <a:t>augsts</a:t>
            </a:r>
            <a:r>
              <a:rPr lang="en-US" dirty="0"/>
              <a:t> – </a:t>
            </a:r>
            <a:r>
              <a:rPr lang="en-US" dirty="0" err="1"/>
              <a:t>kopš</a:t>
            </a:r>
            <a:r>
              <a:rPr lang="en-US" dirty="0"/>
              <a:t> 2022. </a:t>
            </a:r>
            <a:r>
              <a:rPr lang="en-US" dirty="0" err="1"/>
              <a:t>gada</a:t>
            </a:r>
            <a:endParaRPr lang="en-US" dirty="0"/>
          </a:p>
          <a:p>
            <a:r>
              <a:rPr lang="en-US" b="1" dirty="0" err="1"/>
              <a:t>ik</a:t>
            </a:r>
            <a:r>
              <a:rPr lang="en-US" b="1" dirty="0"/>
              <a:t> </a:t>
            </a:r>
            <a:r>
              <a:rPr lang="en-US" b="1" dirty="0" err="1"/>
              <a:t>ceturksni</a:t>
            </a:r>
            <a:r>
              <a:rPr lang="en-US" b="1" dirty="0"/>
              <a:t> </a:t>
            </a:r>
            <a:r>
              <a:rPr lang="en-US" b="1" dirty="0" err="1"/>
              <a:t>vidēji</a:t>
            </a:r>
            <a:r>
              <a:rPr lang="en-US" b="1" dirty="0"/>
              <a:t> 500-700 </a:t>
            </a:r>
            <a:r>
              <a:rPr lang="en-US" b="1" dirty="0" err="1"/>
              <a:t>incidenti</a:t>
            </a:r>
            <a:r>
              <a:rPr lang="en-US" b="1" dirty="0"/>
              <a:t>. </a:t>
            </a:r>
            <a:r>
              <a:rPr lang="lv-LV" b="0" dirty="0"/>
              <a:t>k</a:t>
            </a:r>
            <a:r>
              <a:rPr lang="lv-LV" dirty="0"/>
              <a:t>as norāda uz nemainīgi augstu </a:t>
            </a:r>
            <a:r>
              <a:rPr lang="lv-LV" dirty="0" err="1"/>
              <a:t>kiberapdraudējumu</a:t>
            </a:r>
            <a:r>
              <a:rPr lang="lv-LV" dirty="0"/>
              <a:t> fonu un</a:t>
            </a:r>
          </a:p>
          <a:p>
            <a:r>
              <a:rPr lang="lv-LV" dirty="0"/>
              <a:t>pastāvīgu slodzi atbildīgajiem par </a:t>
            </a:r>
            <a:r>
              <a:rPr lang="lv-LV" dirty="0" err="1"/>
              <a:t>kiberdrošību</a:t>
            </a:r>
            <a:r>
              <a:rPr lang="lv-LV" dirty="0"/>
              <a:t>.</a:t>
            </a:r>
            <a:endParaRPr lang="en-US" dirty="0"/>
          </a:p>
          <a:p>
            <a:endParaRPr lang="lv-LV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2A2C213F-4394-4E72-B0B8-70FC4E9D016D}" type="slidenum"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5</a:t>
            </a:fld>
            <a:endParaRPr lang="en-US" sz="14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677620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7675" y="1262063"/>
            <a:ext cx="6053138" cy="34051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2A2C213F-4394-4E72-B0B8-70FC4E9D016D}" type="slidenum"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26</a:t>
            </a:fld>
            <a:endParaRPr lang="en-US" sz="14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16020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BE35B-83AB-C042-D631-49CEBDD62E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E80151-79D5-915C-73BA-43BAE7D0C5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1F23C8-033E-5E4B-BCDC-7B55C25C5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5AB6A-2B0D-0947-8845-A028033DBFE5}" type="datetimeFigureOut">
              <a:rPr lang="en-LV" smtClean="0"/>
              <a:t>08/12/2026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DD53B3-A1D4-A1A2-E98E-E54C24B7A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FF73D-665E-A079-FA87-04AA1CEBF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2E42-F543-D342-9100-66EEE6B4BFF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204214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FFD56-AAA1-AB39-98DB-688994895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1995A8-4EA8-3C40-C97E-5BAC193848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39031-EB4E-5580-56FB-B387893B8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5AB6A-2B0D-0947-8845-A028033DBFE5}" type="datetimeFigureOut">
              <a:rPr lang="en-LV" smtClean="0"/>
              <a:t>08/12/2026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0610B2-F9EF-6AC2-C866-194EB2F7B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990EE8-0C59-20D3-01DD-66EDC0F92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2E42-F543-D342-9100-66EEE6B4BFF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841533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46962A-6311-D131-CD27-4F1E4BF814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213337-FD88-002B-EDE2-2A4C8D438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59C2E-EAED-8AFF-F541-2613BD452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5AB6A-2B0D-0947-8845-A028033DBFE5}" type="datetimeFigureOut">
              <a:rPr lang="en-LV" smtClean="0"/>
              <a:t>08/12/2026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86B081-2CDF-C2F1-D5C6-D9E26502A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38C5E-8D87-1965-08FE-8636A6BA7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2E42-F543-D342-9100-66EEE6B4BFF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875432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rsraksts augšā centrē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FF0E4B-A3AF-FC4A-815A-C51A728BD8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96" y="343433"/>
            <a:ext cx="1305521" cy="496251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19D178FE-0572-A34A-A4DC-A0F0A79659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3096" y="1349936"/>
            <a:ext cx="11089660" cy="4706832"/>
          </a:xfrm>
        </p:spPr>
        <p:txBody>
          <a:bodyPr anchor="t"/>
          <a:lstStyle>
            <a:lvl1pPr marL="0" indent="0" algn="l">
              <a:buNone/>
              <a:defRPr sz="28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text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AD8D44F-56C0-324D-814A-99B9B0012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8200"/>
            <a:ext cx="12192000" cy="615553"/>
          </a:xfrm>
        </p:spPr>
        <p:txBody>
          <a:bodyPr anchor="t">
            <a:spAutoFit/>
          </a:bodyPr>
          <a:lstStyle>
            <a:lvl1pPr algn="ctr">
              <a:defRPr sz="4000" b="1" i="0">
                <a:solidFill>
                  <a:srgbClr val="FF5F2D"/>
                </a:solidFill>
                <a:latin typeface="Bell Gothic Black" panose="020B0506020203020204" pitchFamily="34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2"/>
          </p:nvPr>
        </p:nvSpPr>
        <p:spPr>
          <a:xfrm>
            <a:off x="454795" y="63752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7038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rā līmeņa sadaļ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573C664-39E8-C54C-820F-DEBDE88310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795" y="0"/>
            <a:ext cx="4954762" cy="6858000"/>
          </a:xfrm>
          <a:prstGeom prst="rect">
            <a:avLst/>
          </a:prstGeom>
        </p:spPr>
      </p:pic>
      <p:sp>
        <p:nvSpPr>
          <p:cNvPr id="4" name="Isosceles Triangle 2">
            <a:extLst>
              <a:ext uri="{FF2B5EF4-FFF2-40B4-BE49-F238E27FC236}">
                <a16:creationId xmlns:a16="http://schemas.microsoft.com/office/drawing/2014/main" id="{225B10DB-DCE4-E448-B958-5F4A17D59093}"/>
              </a:ext>
            </a:extLst>
          </p:cNvPr>
          <p:cNvSpPr/>
          <p:nvPr userDrawn="1"/>
        </p:nvSpPr>
        <p:spPr>
          <a:xfrm>
            <a:off x="11853670" y="5308270"/>
            <a:ext cx="338330" cy="1579681"/>
          </a:xfrm>
          <a:custGeom>
            <a:avLst/>
            <a:gdLst>
              <a:gd name="connsiteX0" fmla="*/ 0 w 1160891"/>
              <a:gd name="connsiteY0" fmla="*/ 4357314 h 4357314"/>
              <a:gd name="connsiteX1" fmla="*/ 580446 w 1160891"/>
              <a:gd name="connsiteY1" fmla="*/ 0 h 4357314"/>
              <a:gd name="connsiteX2" fmla="*/ 1160891 w 1160891"/>
              <a:gd name="connsiteY2" fmla="*/ 4357314 h 4357314"/>
              <a:gd name="connsiteX3" fmla="*/ 0 w 1160891"/>
              <a:gd name="connsiteY3" fmla="*/ 4357314 h 4357314"/>
              <a:gd name="connsiteX0" fmla="*/ 0 w 1160891"/>
              <a:gd name="connsiteY0" fmla="*/ 4405022 h 4405022"/>
              <a:gd name="connsiteX1" fmla="*/ 254443 w 1160891"/>
              <a:gd name="connsiteY1" fmla="*/ 0 h 4405022"/>
              <a:gd name="connsiteX2" fmla="*/ 1160891 w 1160891"/>
              <a:gd name="connsiteY2" fmla="*/ 4405022 h 4405022"/>
              <a:gd name="connsiteX3" fmla="*/ 0 w 1160891"/>
              <a:gd name="connsiteY3" fmla="*/ 4405022 h 4405022"/>
              <a:gd name="connsiteX0" fmla="*/ 0 w 9947082"/>
              <a:gd name="connsiteY0" fmla="*/ 4405022 h 4405022"/>
              <a:gd name="connsiteX1" fmla="*/ 9040634 w 9947082"/>
              <a:gd name="connsiteY1" fmla="*/ 0 h 4405022"/>
              <a:gd name="connsiteX2" fmla="*/ 9947082 w 9947082"/>
              <a:gd name="connsiteY2" fmla="*/ 4405022 h 4405022"/>
              <a:gd name="connsiteX3" fmla="*/ 0 w 9947082"/>
              <a:gd name="connsiteY3" fmla="*/ 4405022 h 4405022"/>
              <a:gd name="connsiteX0" fmla="*/ 0 w 11775883"/>
              <a:gd name="connsiteY0" fmla="*/ 1884458 h 1884458"/>
              <a:gd name="connsiteX1" fmla="*/ 11775883 w 11775883"/>
              <a:gd name="connsiteY1" fmla="*/ 0 h 1884458"/>
              <a:gd name="connsiteX2" fmla="*/ 9947082 w 11775883"/>
              <a:gd name="connsiteY2" fmla="*/ 1884458 h 1884458"/>
              <a:gd name="connsiteX3" fmla="*/ 0 w 11775883"/>
              <a:gd name="connsiteY3" fmla="*/ 1884458 h 1884458"/>
              <a:gd name="connsiteX0" fmla="*/ 0 w 12157545"/>
              <a:gd name="connsiteY0" fmla="*/ 1884458 h 1892409"/>
              <a:gd name="connsiteX1" fmla="*/ 11775883 w 12157545"/>
              <a:gd name="connsiteY1" fmla="*/ 0 h 1892409"/>
              <a:gd name="connsiteX2" fmla="*/ 12157545 w 12157545"/>
              <a:gd name="connsiteY2" fmla="*/ 1892409 h 1892409"/>
              <a:gd name="connsiteX3" fmla="*/ 0 w 12157545"/>
              <a:gd name="connsiteY3" fmla="*/ 1884458 h 1892409"/>
              <a:gd name="connsiteX0" fmla="*/ 0 w 12165497"/>
              <a:gd name="connsiteY0" fmla="*/ 1908312 h 1916263"/>
              <a:gd name="connsiteX1" fmla="*/ 12165497 w 12165497"/>
              <a:gd name="connsiteY1" fmla="*/ 0 h 1916263"/>
              <a:gd name="connsiteX2" fmla="*/ 12157545 w 12165497"/>
              <a:gd name="connsiteY2" fmla="*/ 1916263 h 1916263"/>
              <a:gd name="connsiteX3" fmla="*/ 0 w 12165497"/>
              <a:gd name="connsiteY3" fmla="*/ 1908312 h 1916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65497" h="1916263">
                <a:moveTo>
                  <a:pt x="0" y="1908312"/>
                </a:moveTo>
                <a:lnTo>
                  <a:pt x="12165497" y="0"/>
                </a:lnTo>
                <a:cubicBezTo>
                  <a:pt x="12162846" y="638754"/>
                  <a:pt x="12160196" y="1277509"/>
                  <a:pt x="12157545" y="1916263"/>
                </a:cubicBezTo>
                <a:lnTo>
                  <a:pt x="0" y="1908312"/>
                </a:lnTo>
                <a:close/>
              </a:path>
            </a:pathLst>
          </a:custGeom>
          <a:solidFill>
            <a:srgbClr val="FF5F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FF0E4B-A3AF-FC4A-815A-C51A728BD8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96" y="343433"/>
            <a:ext cx="1305521" cy="496251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E047627E-C4A4-2845-9793-EBEAF840BA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3096" y="1180800"/>
            <a:ext cx="5542904" cy="2769989"/>
          </a:xfrm>
        </p:spPr>
        <p:txBody>
          <a:bodyPr wrap="square" anchor="t">
            <a:spAutoFit/>
          </a:bodyPr>
          <a:lstStyle>
            <a:lvl1pPr>
              <a:defRPr sz="6000"/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04864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5F600-94F7-006E-CCD8-3A188A82D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22435-1933-CEBF-65B2-B91B2888E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734FD-C499-49E5-0765-6D11A74A1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5AB6A-2B0D-0947-8845-A028033DBFE5}" type="datetimeFigureOut">
              <a:rPr lang="en-LV" smtClean="0"/>
              <a:t>08/12/2026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F62398-4C02-D2EC-045C-16E37F51D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574330-44A1-86F3-AABE-1AE9C078D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2E42-F543-D342-9100-66EEE6B4BFF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7952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0D5A9-1D01-24AC-E409-B1B16BB7D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DBC17C-B6D4-2B05-E5F1-8992713B2A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819D3A-674F-15EC-8173-CA94329D2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5AB6A-2B0D-0947-8845-A028033DBFE5}" type="datetimeFigureOut">
              <a:rPr lang="en-LV" smtClean="0"/>
              <a:t>08/12/2026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F95A9-842C-1D1F-C018-EFE35EBBB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91020-AAD6-A129-FB3B-DD315AB9B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2E42-F543-D342-9100-66EEE6B4BFF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12125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10ABF-F328-322D-5B46-1184FD00D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F9BD2-DA6E-D803-58D2-7E6488E95E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48517C-DA06-42F1-8194-974E830F92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B162FA-30CF-CAED-2609-2D7D5BB2F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5AB6A-2B0D-0947-8845-A028033DBFE5}" type="datetimeFigureOut">
              <a:rPr lang="en-LV" smtClean="0"/>
              <a:t>08/12/2026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AC7724-1139-6115-C399-890D3CE4D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1FE6AA-940D-EDA7-4B63-D9BF77B75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2E42-F543-D342-9100-66EEE6B4BFF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195727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961F5-D837-6CB0-C586-858980D34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6968B7-BDEE-9697-9616-6E60E43C3B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EBE588-83D9-AF39-ACF9-93EDC3456C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9EAD6C-45B8-C79E-BB6A-00F4B4E09A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37D19B-C83E-6F11-F752-0CA64E8700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C95E97-62FE-46AE-F3E6-9489B3F69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5AB6A-2B0D-0947-8845-A028033DBFE5}" type="datetimeFigureOut">
              <a:rPr lang="en-LV" smtClean="0"/>
              <a:t>08/12/2026</a:t>
            </a:fld>
            <a:endParaRPr lang="en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BEBF0C-C325-CA3E-2856-11AC2F520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8CCA45-A76D-216D-E945-731CCD386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2E42-F543-D342-9100-66EEE6B4BFF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675030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F0D19-DDD8-CEFB-A1A0-1584AC20A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45D94C-5E01-E4D8-3AB5-DD06C8EF5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5AB6A-2B0D-0947-8845-A028033DBFE5}" type="datetimeFigureOut">
              <a:rPr lang="en-LV" smtClean="0"/>
              <a:t>08/12/2026</a:t>
            </a:fld>
            <a:endParaRPr lang="en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DF42E6-20FA-2004-8DF8-BE671E933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A54DA4-2E42-9A3E-D11D-6E053A933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2E42-F543-D342-9100-66EEE6B4BFF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14423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CE2014-B1E9-3824-D87C-5338A4FCC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5AB6A-2B0D-0947-8845-A028033DBFE5}" type="datetimeFigureOut">
              <a:rPr lang="en-LV" smtClean="0"/>
              <a:t>08/12/2026</a:t>
            </a:fld>
            <a:endParaRPr lang="en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0D9486-9C75-DC26-FB63-164C87E51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DFFCA4-209B-0534-409D-CD1A8B513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2E42-F543-D342-9100-66EEE6B4BFF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089182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CFC63-52D1-06DA-80C1-DE90EA215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67B86-12A6-F7EE-D383-8BE56E7C1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4D28D8-77A3-23F1-DF7F-417AA0C04A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7E78A2-5511-B6FD-90CF-31AF5687B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5AB6A-2B0D-0947-8845-A028033DBFE5}" type="datetimeFigureOut">
              <a:rPr lang="en-LV" smtClean="0"/>
              <a:t>08/12/2026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BED764-DFC1-13BF-02B6-CE050A4B1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FECBB0-C801-E794-ADAA-32F1B9F61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2E42-F543-D342-9100-66EEE6B4BFF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449260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511C7-6C64-79C6-1428-6BC64968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796E75-A2B5-5B0C-F4E2-72DEFA438A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41CDE6-820B-5C93-6C43-F613D90D0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06CDBE-008B-E296-5FDF-3ABED2A84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5AB6A-2B0D-0947-8845-A028033DBFE5}" type="datetimeFigureOut">
              <a:rPr lang="en-LV" smtClean="0"/>
              <a:t>08/12/2026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08D3F4-91A4-9FB4-1AD3-DCE8DE4DB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031957-5639-D0EF-6484-F10198697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A2E42-F543-D342-9100-66EEE6B4BFF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7923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8BF523-CF90-6EA0-8198-A7D7226AB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0597FF-19B3-2B61-2531-E8F762A2C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DCA2D1-A186-B065-EFBC-382F3CC1F8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5AB6A-2B0D-0947-8845-A028033DBFE5}" type="datetimeFigureOut">
              <a:rPr lang="en-LV" smtClean="0"/>
              <a:t>08/12/2026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26621-BE07-733C-03BA-BFD9ABDFF4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6D581E-4F37-EBF3-2000-ECD21A89D4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A2E42-F543-D342-9100-66EEE6B4BFF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566588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g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g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0.png"/><Relationship Id="rId7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likumi.lv/ta/id/361481-minimalas-kiberdrosibas-prasiba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6.png"/><Relationship Id="rId7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3F0518-532E-6885-5F5F-00380F8EA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570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6061" y="2408238"/>
            <a:ext cx="9144000" cy="2387600"/>
          </a:xfrm>
        </p:spPr>
        <p:txBody>
          <a:bodyPr>
            <a:normAutofit fontScale="90000"/>
          </a:bodyPr>
          <a:lstStyle/>
          <a:p>
            <a:pPr algn="l"/>
            <a:r>
              <a:rPr lang="en-LV" b="1" dirty="0">
                <a:solidFill>
                  <a:schemeClr val="bg1"/>
                </a:solidFill>
                <a:latin typeface="Myriad Pro Light" panose="020B0403030403020204" pitchFamily="34" charset="0"/>
              </a:rPr>
              <a:t>DARBĪBAS NEPĀRTRAUKTĪBAS IZAICINĀJUMS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F62D84-1CDF-F792-BDD8-04E520C75A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5722" y="4508152"/>
            <a:ext cx="7103389" cy="1108541"/>
          </a:xfrm>
        </p:spPr>
        <p:txBody>
          <a:bodyPr/>
          <a:lstStyle/>
          <a:p>
            <a:r>
              <a:rPr lang="en-LV" b="1" dirty="0">
                <a:solidFill>
                  <a:srgbClr val="F26845"/>
                </a:solidFill>
                <a:latin typeface="Myriad Pro Light" panose="020B0403030403020204" pitchFamily="34" charset="0"/>
              </a:rPr>
              <a:t>Spēlē un pārbaudi savu gatavību</a:t>
            </a:r>
          </a:p>
          <a:p>
            <a:r>
              <a:rPr lang="en-GB" b="1" dirty="0">
                <a:solidFill>
                  <a:srgbClr val="F26845"/>
                </a:solidFill>
                <a:latin typeface="Myriad Pro Light" panose="020B0403030403020204" pitchFamily="34" charset="0"/>
              </a:rPr>
              <a:t>k</a:t>
            </a:r>
            <a:r>
              <a:rPr lang="en-LV" b="1" dirty="0">
                <a:solidFill>
                  <a:srgbClr val="F26845"/>
                </a:solidFill>
                <a:latin typeface="Myriad Pro Light" panose="020B0403030403020204" pitchFamily="34" charset="0"/>
              </a:rPr>
              <a:t>iberdrošības krīzes risināša</a:t>
            </a:r>
            <a:r>
              <a:rPr lang="en-US" b="1" dirty="0" err="1">
                <a:solidFill>
                  <a:srgbClr val="F26845"/>
                </a:solidFill>
                <a:latin typeface="Myriad Pro Light" panose="020B0403030403020204" pitchFamily="34" charset="0"/>
              </a:rPr>
              <a:t>na</a:t>
            </a:r>
            <a:r>
              <a:rPr lang="en-LV" b="1" dirty="0">
                <a:solidFill>
                  <a:srgbClr val="F26845"/>
                </a:solidFill>
                <a:latin typeface="Myriad Pro Light" panose="020B0403030403020204" pitchFamily="34" charset="0"/>
              </a:rPr>
              <a:t>i!</a:t>
            </a:r>
          </a:p>
        </p:txBody>
      </p:sp>
      <p:pic>
        <p:nvPicPr>
          <p:cNvPr id="6" name="Picture 5" descr="The image displays a collection of European Union and Lithuanian national logos and acronyms related to cybersecurity and information protection.&#10;&#10;AI-generated content may be incorrect.">
            <a:extLst>
              <a:ext uri="{FF2B5EF4-FFF2-40B4-BE49-F238E27FC236}">
                <a16:creationId xmlns:a16="http://schemas.microsoft.com/office/drawing/2014/main" id="{2D357915-C868-CC52-BE9C-144DE9A64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1331" y="5987336"/>
            <a:ext cx="5120669" cy="920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81539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3F0518-532E-6885-5F5F-00380F8EA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9570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6061" y="2408239"/>
            <a:ext cx="9144000" cy="1853796"/>
          </a:xfrm>
        </p:spPr>
        <p:txBody>
          <a:bodyPr>
            <a:normAutofit/>
          </a:bodyPr>
          <a:lstStyle/>
          <a:p>
            <a:pPr algn="l"/>
            <a:r>
              <a:rPr lang="lv-LV" b="1" dirty="0">
                <a:solidFill>
                  <a:schemeClr val="bg1"/>
                </a:solidFill>
                <a:latin typeface="Myriad Pro Light" panose="020B0403030403020204" pitchFamily="34" charset="0"/>
              </a:rPr>
              <a:t>PIRMĀ KĀRTA</a:t>
            </a:r>
            <a:endParaRPr lang="en-LV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F62D84-1CDF-F792-BDD8-04E520C75A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1551" y="5594888"/>
            <a:ext cx="7103389" cy="1007389"/>
          </a:xfrm>
        </p:spPr>
        <p:txBody>
          <a:bodyPr/>
          <a:lstStyle/>
          <a:p>
            <a:r>
              <a:rPr lang="lv-LV" b="1" dirty="0">
                <a:solidFill>
                  <a:srgbClr val="F26845"/>
                </a:solidFill>
                <a:latin typeface="Myriad Pro Light" panose="020B0403030403020204" pitchFamily="34" charset="0"/>
              </a:rPr>
              <a:t>Protams, ka tā ir piektdiena!</a:t>
            </a:r>
            <a:endParaRPr lang="en-LV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674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954" y="221294"/>
            <a:ext cx="9144000" cy="673288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F26845"/>
                </a:solidFill>
              </a:rPr>
              <a:t>Piektdiena, plkst.14:30</a:t>
            </a:r>
            <a:endParaRPr lang="en-LV" sz="4000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3B6030-096A-4F12-AC69-205CA865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AFAEE9-CE3E-3333-46A6-CEE7957A0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924173-A360-79B1-55D0-076144414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1848" y="208688"/>
            <a:ext cx="2057400" cy="698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293912-779E-43B5-9E88-3EF128743DEF}"/>
              </a:ext>
            </a:extLst>
          </p:cNvPr>
          <p:cNvSpPr txBox="1"/>
          <p:nvPr/>
        </p:nvSpPr>
        <p:spPr>
          <a:xfrm>
            <a:off x="805467" y="1024627"/>
            <a:ext cx="10778317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🛠 </a:t>
            </a:r>
            <a:r>
              <a:rPr lang="lv-LV" sz="2800" b="1" dirty="0"/>
              <a:t>Saņemts pieteikums no Studentu servisa darbinieka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b="0" dirty="0"/>
              <a:t>Viņ</a:t>
            </a:r>
            <a:r>
              <a:rPr lang="lv-LV" sz="2800" dirty="0"/>
              <a:t>š </a:t>
            </a:r>
            <a:r>
              <a:rPr lang="lv-LV" sz="2800" b="0" dirty="0"/>
              <a:t>informē, ka dators kopš rīta darbojas ļoti lēni.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b="0" dirty="0"/>
              <a:t>Pieņēma, ka antivīruss veic pārbaudi, tāpēc sākotnēji neko neziņoja.</a:t>
            </a:r>
            <a:endParaRPr lang="lv-LV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b="0" dirty="0"/>
              <a:t>Viņš pagājušajā nedēļā saņēmis aizdomīgu, kuru ir atvēris.</a:t>
            </a:r>
            <a:endParaRPr lang="lv-LV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b="0" dirty="0"/>
              <a:t>Viņa datora ekrānā parādījies šāds paziņojums:</a:t>
            </a:r>
          </a:p>
          <a:p>
            <a:endParaRPr lang="lv-LV" sz="2800" dirty="0"/>
          </a:p>
          <a:p>
            <a:endParaRPr lang="lv-LV" sz="2800" dirty="0"/>
          </a:p>
          <a:p>
            <a:endParaRPr lang="lv-LV" sz="2800" dirty="0"/>
          </a:p>
          <a:p>
            <a:r>
              <a:rPr lang="en-US" sz="2800" b="1" dirty="0"/>
              <a:t>🛠</a:t>
            </a:r>
            <a:r>
              <a:rPr lang="lv-LV" sz="2800" b="1" dirty="0"/>
              <a:t> IT eksperti pārbauda pagājušās nedēļas notikumus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b="0" dirty="0"/>
              <a:t>Universitātē tiešām saņemti mērķēti pikšķerēšanas e-pasti par finansējuma apguvi</a:t>
            </a:r>
            <a:endParaRPr lang="lv-LV" sz="2800" b="0" dirty="0">
              <a:solidFill>
                <a:schemeClr val="bg1"/>
              </a:solidFill>
            </a:endParaRPr>
          </a:p>
        </p:txBody>
      </p:sp>
      <p:pic>
        <p:nvPicPr>
          <p:cNvPr id="1026" name="Picture 2" descr="7+ Ways]C drive Full or Running out of Space Fixes">
            <a:extLst>
              <a:ext uri="{FF2B5EF4-FFF2-40B4-BE49-F238E27FC236}">
                <a16:creationId xmlns:a16="http://schemas.microsoft.com/office/drawing/2014/main" id="{3A96009F-06D2-4F4C-A988-A9FE180FB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436" y="3321911"/>
            <a:ext cx="4010892" cy="113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530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BA1B84-CD72-4BF5-9E56-308A85C7F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112" y="269873"/>
            <a:ext cx="9110663" cy="6254121"/>
          </a:xfrm>
          <a:prstGeom prst="rect">
            <a:avLst/>
          </a:prstGeom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680E15A8-E4CE-43EF-98CC-5821A649D9E4}"/>
              </a:ext>
            </a:extLst>
          </p:cNvPr>
          <p:cNvSpPr txBox="1"/>
          <p:nvPr/>
        </p:nvSpPr>
        <p:spPr>
          <a:xfrm>
            <a:off x="1752600" y="1676400"/>
            <a:ext cx="44323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lv-LV" sz="2400" spc="-95" dirty="0">
                <a:solidFill>
                  <a:srgbClr val="7E7E7E"/>
                </a:solidFill>
                <a:latin typeface="Trebuchet MS"/>
                <a:cs typeface="Trebuchet MS"/>
              </a:rPr>
              <a:t>AM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5F2AE64E-9D58-4EA2-9897-A55F5D0F293F}"/>
              </a:ext>
            </a:extLst>
          </p:cNvPr>
          <p:cNvSpPr txBox="1"/>
          <p:nvPr/>
        </p:nvSpPr>
        <p:spPr>
          <a:xfrm>
            <a:off x="2265338" y="1474224"/>
            <a:ext cx="3479800" cy="767715"/>
          </a:xfrm>
          <a:prstGeom prst="rect">
            <a:avLst/>
          </a:prstGeom>
        </p:spPr>
        <p:txBody>
          <a:bodyPr vert="horz" wrap="square" lIns="0" tIns="4191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lang="lv-LV" sz="1100" spc="-40" dirty="0">
                <a:solidFill>
                  <a:srgbClr val="7F7F7F"/>
                </a:solidFill>
                <a:latin typeface="Calibri"/>
                <a:cs typeface="Calibri"/>
              </a:rPr>
              <a:t>Pirms nedēļas, 10:10</a:t>
            </a:r>
            <a:endParaRPr lang="lv-LV" sz="1100" dirty="0">
              <a:latin typeface="Carlito"/>
              <a:cs typeface="Carlito"/>
            </a:endParaRPr>
          </a:p>
          <a:p>
            <a:pPr marL="206375">
              <a:lnSpc>
                <a:spcPct val="100000"/>
              </a:lnSpc>
              <a:spcBef>
                <a:spcPts val="375"/>
              </a:spcBef>
            </a:pPr>
            <a:r>
              <a:rPr lang="lv-LV" sz="1800" spc="-10" dirty="0">
                <a:solidFill>
                  <a:srgbClr val="A6A6A6"/>
                </a:solidFill>
                <a:latin typeface="Carlito"/>
                <a:cs typeface="Carlito"/>
              </a:rPr>
              <a:t>anna.miglaine@cfla.com</a:t>
            </a:r>
            <a:endParaRPr lang="lv-LV" sz="1800" noProof="1">
              <a:latin typeface="Carlito"/>
              <a:cs typeface="Carlito"/>
            </a:endParaRPr>
          </a:p>
          <a:p>
            <a:pPr marL="206375">
              <a:lnSpc>
                <a:spcPct val="100000"/>
              </a:lnSpc>
              <a:spcBef>
                <a:spcPts val="315"/>
              </a:spcBef>
            </a:pPr>
            <a:r>
              <a:rPr lang="lv-LV" sz="1200" spc="-65" dirty="0">
                <a:latin typeface="Trebuchet MS"/>
                <a:cs typeface="Trebuchet MS"/>
              </a:rPr>
              <a:t>Izmaiņas finansējumā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AE273E19-5074-4246-BF80-7757EADEB52F}"/>
              </a:ext>
            </a:extLst>
          </p:cNvPr>
          <p:cNvSpPr txBox="1"/>
          <p:nvPr/>
        </p:nvSpPr>
        <p:spPr>
          <a:xfrm>
            <a:off x="1704725" y="2241939"/>
            <a:ext cx="9029163" cy="3266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1470" marR="1293495">
              <a:lnSpc>
                <a:spcPct val="148900"/>
              </a:lnSpc>
              <a:spcBef>
                <a:spcPts val="100"/>
              </a:spcBef>
            </a:pPr>
            <a:r>
              <a:rPr lang="lv-LV" sz="900" b="1" spc="-5" dirty="0">
                <a:solidFill>
                  <a:srgbClr val="A6A6A6"/>
                </a:solidFill>
                <a:latin typeface="Carlito"/>
                <a:cs typeface="Carlito"/>
              </a:rPr>
              <a:t>Visi LU</a:t>
            </a:r>
            <a:endParaRPr lang="en-US" sz="9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lang="en-US" sz="9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endParaRPr lang="lv-LV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lang="lv-LV" dirty="0">
                <a:latin typeface="Carlito"/>
                <a:cs typeface="Carlito"/>
              </a:rPr>
              <a:t>Labdien! </a:t>
            </a:r>
            <a:endParaRPr dirty="0">
              <a:latin typeface="Carlito"/>
              <a:cs typeface="Carlito"/>
            </a:endParaRPr>
          </a:p>
          <a:p>
            <a:pPr marL="12700" marR="5080">
              <a:lnSpc>
                <a:spcPct val="100000"/>
              </a:lnSpc>
            </a:pPr>
            <a:r>
              <a:rPr lang="lv-LV" dirty="0">
                <a:latin typeface="Carlito"/>
                <a:cs typeface="Carlito"/>
              </a:rPr>
              <a:t>Informēju, ka no nākamās nedēļas mainījusies finansēšanas un atskaišu iesniegšanas kārtība vairākiem jūsu pētniecības projektiem. (sk. pielikumā).</a:t>
            </a:r>
          </a:p>
          <a:p>
            <a:pPr marL="12700" marR="5080">
              <a:lnSpc>
                <a:spcPct val="100000"/>
              </a:lnSpc>
            </a:pPr>
            <a:endParaRPr lang="lv-LV" dirty="0">
              <a:latin typeface="Carlito"/>
              <a:cs typeface="Carlito"/>
            </a:endParaRPr>
          </a:p>
          <a:p>
            <a:pPr marL="12700" marR="5080">
              <a:lnSpc>
                <a:spcPct val="100000"/>
              </a:lnSpc>
            </a:pPr>
            <a:r>
              <a:rPr lang="lv-LV" dirty="0">
                <a:latin typeface="Carlito"/>
                <a:cs typeface="Carlito"/>
              </a:rPr>
              <a:t>Lai izvairītos no kavējumiem un soda sankcijām, lūdzam ievērot jaunos nosacījumus.</a:t>
            </a:r>
          </a:p>
          <a:p>
            <a:pPr marL="12700" marR="5080">
              <a:lnSpc>
                <a:spcPct val="100000"/>
              </a:lnSpc>
            </a:pPr>
            <a:endParaRPr lang="lv-LV" dirty="0">
              <a:latin typeface="Carlito"/>
              <a:cs typeface="Carlito"/>
            </a:endParaRPr>
          </a:p>
          <a:p>
            <a:pPr marL="12700" marR="5080">
              <a:lnSpc>
                <a:spcPct val="100000"/>
              </a:lnSpc>
            </a:pPr>
            <a:r>
              <a:rPr lang="lv-LV" dirty="0">
                <a:latin typeface="Carlito"/>
                <a:cs typeface="Carlito"/>
              </a:rPr>
              <a:t>Ar sveicieniem,</a:t>
            </a:r>
          </a:p>
          <a:p>
            <a:pPr marL="12700" marR="5080">
              <a:lnSpc>
                <a:spcPct val="100000"/>
              </a:lnSpc>
            </a:pPr>
            <a:r>
              <a:rPr lang="lv-LV" dirty="0">
                <a:latin typeface="Carlito"/>
                <a:cs typeface="Carlito"/>
              </a:rPr>
              <a:t>Anna </a:t>
            </a:r>
            <a:r>
              <a:rPr lang="lv-LV" dirty="0" err="1">
                <a:latin typeface="Carlito"/>
                <a:cs typeface="Carlito"/>
              </a:rPr>
              <a:t>Miglaine</a:t>
            </a:r>
            <a:endParaRPr lang="lv-LV" dirty="0">
              <a:latin typeface="Carlito"/>
              <a:cs typeface="Carlito"/>
            </a:endParaRPr>
          </a:p>
          <a:p>
            <a:pPr marL="12700" marR="5080">
              <a:lnSpc>
                <a:spcPct val="100000"/>
              </a:lnSpc>
            </a:pPr>
            <a:r>
              <a:rPr lang="lv-LV" dirty="0">
                <a:latin typeface="Carlito"/>
                <a:cs typeface="Carlito"/>
              </a:rPr>
              <a:t>Finanšu nodaļas vadītāja</a:t>
            </a:r>
            <a:endParaRPr dirty="0">
              <a:latin typeface="Carlito"/>
              <a:cs typeface="Carlito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D3B4BF-16C6-40B3-AE48-738389AD0686}"/>
              </a:ext>
            </a:extLst>
          </p:cNvPr>
          <p:cNvSpPr txBox="1"/>
          <p:nvPr/>
        </p:nvSpPr>
        <p:spPr>
          <a:xfrm>
            <a:off x="1631504" y="2687130"/>
            <a:ext cx="3754777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lv-LV" sz="1200" dirty="0"/>
              <a:t>         </a:t>
            </a:r>
            <a:r>
              <a:rPr lang="lv-LV" sz="1400" dirty="0"/>
              <a:t>Izmainas_finansejuma_projekti.tar</a:t>
            </a:r>
            <a:endParaRPr lang="en-US" sz="12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691F3C0-1553-455D-9BAF-7BDAEBE976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4" y="2710058"/>
            <a:ext cx="364429" cy="2311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CAC2A4-5864-46DE-B17A-04A01563B2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4725" y="5581153"/>
            <a:ext cx="942841" cy="942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850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954" y="221294"/>
            <a:ext cx="9144000" cy="673288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F26845"/>
                </a:solidFill>
              </a:rPr>
              <a:t>Instrukcijas</a:t>
            </a:r>
            <a:endParaRPr lang="en-LV" sz="4000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3B6030-096A-4F12-AC69-205CA865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AFAEE9-CE3E-3333-46A6-CEE7957A0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0E24ECD-AB7B-4C24-82E7-465D5F1CE4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6229" y="139915"/>
            <a:ext cx="2260600" cy="7493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5AFC7DC-F317-4E26-9331-FBDD19A9417A}"/>
              </a:ext>
            </a:extLst>
          </p:cNvPr>
          <p:cNvSpPr txBox="1"/>
          <p:nvPr/>
        </p:nvSpPr>
        <p:spPr>
          <a:xfrm>
            <a:off x="817418" y="1862007"/>
            <a:ext cx="1055716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rtl="0">
              <a:buClr>
                <a:srgbClr val="FF6633"/>
              </a:buClr>
              <a:buFont typeface="+mj-lt"/>
              <a:buAutoNum type="arabicPeriod"/>
            </a:pPr>
            <a:r>
              <a:rPr lang="lv-LV" sz="2800" dirty="0"/>
              <a:t>Pārlasiet jūsu rīcībā esošās kārtis</a:t>
            </a:r>
            <a:r>
              <a:rPr lang="en-US" sz="2800" dirty="0"/>
              <a:t>.  </a:t>
            </a:r>
          </a:p>
          <a:p>
            <a:pPr marL="857232" indent="-514350" rtl="0">
              <a:buClr>
                <a:srgbClr val="FF6633"/>
              </a:buClr>
              <a:buFont typeface="+mj-lt"/>
              <a:buAutoNum type="arabicPeriod"/>
            </a:pPr>
            <a:endParaRPr lang="en-US" sz="2800" dirty="0"/>
          </a:p>
          <a:p>
            <a:pPr marL="514350" indent="-514350" rtl="0">
              <a:buClr>
                <a:srgbClr val="FF6633"/>
              </a:buClr>
              <a:buFont typeface="+mj-lt"/>
              <a:buAutoNum type="arabicPeriod"/>
            </a:pPr>
            <a:r>
              <a:rPr lang="lv-LV" sz="2800" dirty="0"/>
              <a:t>Izvēlieties 4 kārtis, </a:t>
            </a:r>
            <a:r>
              <a:rPr lang="en-US" sz="2800" dirty="0" err="1"/>
              <a:t>kuras</a:t>
            </a:r>
            <a:r>
              <a:rPr lang="en-US" sz="2800" dirty="0"/>
              <a:t> </a:t>
            </a:r>
            <a:r>
              <a:rPr lang="lv-LV" sz="2800" dirty="0"/>
              <a:t>jūsu </a:t>
            </a:r>
            <a:r>
              <a:rPr lang="en-US" sz="2800" dirty="0" err="1"/>
              <a:t>grupa</a:t>
            </a:r>
            <a:r>
              <a:rPr lang="en-US" sz="2800" dirty="0"/>
              <a:t> </a:t>
            </a:r>
            <a:r>
              <a:rPr lang="en-US" sz="2800" dirty="0" err="1"/>
              <a:t>uzskata</a:t>
            </a:r>
            <a:r>
              <a:rPr lang="en-US" sz="2800" dirty="0"/>
              <a:t> par </a:t>
            </a:r>
            <a:r>
              <a:rPr lang="en-US" sz="2800" dirty="0" err="1"/>
              <a:t>prioritārām</a:t>
            </a:r>
            <a:r>
              <a:rPr lang="en-US" sz="2800" dirty="0"/>
              <a:t> </a:t>
            </a:r>
            <a:r>
              <a:rPr lang="en-US" sz="2800" dirty="0" err="1"/>
              <a:t>šajā</a:t>
            </a:r>
            <a:r>
              <a:rPr lang="en-US" sz="2800" dirty="0"/>
              <a:t> </a:t>
            </a:r>
            <a:r>
              <a:rPr lang="en-US" sz="2800" dirty="0" err="1"/>
              <a:t>situācijā</a:t>
            </a:r>
            <a:r>
              <a:rPr lang="lv-LV" sz="2800" dirty="0"/>
              <a:t>, un ievietojiet spēles laukumā</a:t>
            </a:r>
            <a:r>
              <a:rPr lang="en-US" sz="2800" dirty="0"/>
              <a:t>.</a:t>
            </a:r>
            <a:r>
              <a:rPr lang="lv-LV" sz="2800" dirty="0"/>
              <a:t> </a:t>
            </a:r>
            <a:r>
              <a:rPr lang="lv-LV" sz="2800" dirty="0">
                <a:solidFill>
                  <a:srgbClr val="FF6633"/>
                </a:solidFill>
              </a:rPr>
              <a:t>Otro reizi tās pašas kārtis izmantot nevarēs!</a:t>
            </a:r>
            <a:endParaRPr lang="en-US" sz="2800" dirty="0">
              <a:solidFill>
                <a:srgbClr val="FF6633"/>
              </a:solidFill>
            </a:endParaRPr>
          </a:p>
          <a:p>
            <a:pPr marL="514350" indent="-514350" rtl="0">
              <a:buClr>
                <a:srgbClr val="FF6633"/>
              </a:buClr>
              <a:buFont typeface="+mj-lt"/>
              <a:buAutoNum type="arabicPeriod"/>
            </a:pPr>
            <a:endParaRPr lang="en-US" sz="2800" dirty="0"/>
          </a:p>
          <a:p>
            <a:pPr marL="514350" indent="-514350" rtl="0">
              <a:buClr>
                <a:srgbClr val="FF6633"/>
              </a:buClr>
              <a:buFont typeface="+mj-lt"/>
              <a:buAutoNum type="arabicPeriod"/>
            </a:pPr>
            <a:r>
              <a:rPr lang="lv-LV" sz="2800" dirty="0"/>
              <a:t>Pierakstiet, kā tieši šo plānu ieviesīsiet savā organizācijā, piemēram:</a:t>
            </a:r>
          </a:p>
          <a:p>
            <a:pPr marL="971550" lvl="1" indent="-514350">
              <a:buClr>
                <a:srgbClr val="FF6633"/>
              </a:buClr>
              <a:buFont typeface="Arial" panose="020B0604020202020204" pitchFamily="34" charset="0"/>
              <a:buChar char="•"/>
            </a:pPr>
            <a:r>
              <a:rPr lang="lv-LV" sz="2800" b="0" dirty="0"/>
              <a:t>kuri būs atbildīgie par tā ieviešanu, </a:t>
            </a:r>
          </a:p>
          <a:p>
            <a:pPr marL="971550" lvl="1" indent="-514350">
              <a:buClr>
                <a:srgbClr val="FF6633"/>
              </a:buClr>
              <a:buFont typeface="Arial" panose="020B0604020202020204" pitchFamily="34" charset="0"/>
              <a:buChar char="•"/>
            </a:pPr>
            <a:r>
              <a:rPr lang="lv-LV" sz="2800" b="0" dirty="0"/>
              <a:t>uz kādiem dokumentiem balstāties.</a:t>
            </a: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3151401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954" y="221294"/>
            <a:ext cx="9144000" cy="673288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F26845"/>
                </a:solidFill>
              </a:rPr>
              <a:t>Pirmā kārta: sākas laika atskaite</a:t>
            </a:r>
            <a:endParaRPr lang="en-LV" sz="4000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3B6030-096A-4F12-AC69-205CA865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AFAEE9-CE3E-3333-46A6-CEE7957A0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0E24ECD-AB7B-4C24-82E7-465D5F1CE4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6229" y="139915"/>
            <a:ext cx="2260600" cy="749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623DD8-4E4F-49A4-8A4F-BEA3F2186B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1556792"/>
            <a:ext cx="4752528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203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3F0518-532E-6885-5F5F-00380F8EA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9570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6061" y="2408239"/>
            <a:ext cx="9144000" cy="1853796"/>
          </a:xfrm>
        </p:spPr>
        <p:txBody>
          <a:bodyPr>
            <a:normAutofit/>
          </a:bodyPr>
          <a:lstStyle/>
          <a:p>
            <a:pPr algn="l"/>
            <a:r>
              <a:rPr lang="lv-LV" b="1" dirty="0">
                <a:solidFill>
                  <a:schemeClr val="bg1"/>
                </a:solidFill>
                <a:latin typeface="Myriad Pro Light" panose="020B0403030403020204" pitchFamily="34" charset="0"/>
              </a:rPr>
              <a:t>OTRĀ KĀRTA</a:t>
            </a:r>
            <a:endParaRPr lang="en-LV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F62D84-1CDF-F792-BDD8-04E520C75A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1551" y="5594888"/>
            <a:ext cx="7103389" cy="1007389"/>
          </a:xfrm>
        </p:spPr>
        <p:txBody>
          <a:bodyPr/>
          <a:lstStyle/>
          <a:p>
            <a:r>
              <a:rPr lang="lv-LV" b="1" dirty="0">
                <a:solidFill>
                  <a:srgbClr val="F26845"/>
                </a:solidFill>
                <a:latin typeface="Myriad Pro Light" panose="020B0403030403020204" pitchFamily="34" charset="0"/>
              </a:rPr>
              <a:t>Un tas vēl nav viss…</a:t>
            </a:r>
            <a:endParaRPr lang="en-LV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012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954" y="221294"/>
            <a:ext cx="9144000" cy="673288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F26845"/>
                </a:solidFill>
              </a:rPr>
              <a:t>Piektdiena, plkst.15:00</a:t>
            </a:r>
            <a:endParaRPr lang="en-LV" sz="4000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3B6030-096A-4F12-AC69-205CA865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AFAEE9-CE3E-3333-46A6-CEE7957A0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924173-A360-79B1-55D0-076144414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1848" y="208688"/>
            <a:ext cx="2057400" cy="698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293912-779E-43B5-9E88-3EF128743DEF}"/>
              </a:ext>
            </a:extLst>
          </p:cNvPr>
          <p:cNvSpPr txBox="1"/>
          <p:nvPr/>
        </p:nvSpPr>
        <p:spPr>
          <a:xfrm>
            <a:off x="805467" y="1024627"/>
            <a:ext cx="10778317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🛠 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IT</a:t>
            </a:r>
            <a:r>
              <a:rPr kumimoji="0" lang="lv-LV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saņem</a:t>
            </a:r>
            <a:r>
              <a:rPr kumimoji="0" lang="lv-LV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30 jaunus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pieteikumu</a:t>
            </a:r>
            <a:r>
              <a:rPr kumimoji="0" lang="lv-LV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 no fakultāšu un administrācijas darbiniekiem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lv-LV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prakstītā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problēma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ir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līdzīga</a:t>
            </a:r>
            <a:r>
              <a:rPr kumimoji="0" lang="lv-LV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tai, ko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piedzīvoja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lv-LV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Studentu servisa darbinieks (datori strādā lēni, nevar piekļūt mapēm, utt.)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lv-LV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💻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Sākotnēj</a:t>
            </a:r>
            <a:r>
              <a:rPr kumimoji="0" lang="lv-LV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ie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lv-LV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IT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novēro</a:t>
            </a:r>
            <a:r>
              <a:rPr kumimoji="0" lang="lv-LV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jumi liecina, ka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lv-LV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</a:t>
            </a:r>
            <a:r>
              <a:rPr lang="lv-LV" altLang="en-US" sz="2600" b="0" dirty="0"/>
              <a:t>rī citi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lv-LV" altLang="en-US" sz="2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Windows</a:t>
            </a:r>
            <a:r>
              <a:rPr kumimoji="0" lang="lv-LV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un </a:t>
            </a:r>
            <a:r>
              <a:rPr kumimoji="0" lang="lv-LV" altLang="en-US" sz="2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Mac</a:t>
            </a:r>
            <a:r>
              <a:rPr kumimoji="0" lang="lv-LV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datori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uzrāda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tās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pašas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problēmas</a:t>
            </a:r>
            <a:r>
              <a:rPr kumimoji="0" lang="lv-LV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;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lang="lv-LV" altLang="en-US" sz="2600" dirty="0"/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lv-LV" altLang="en-US" sz="2600" b="0" dirty="0"/>
              <a:t>gandrīz visiem datoriem ir attālinātas piekļuves tiesības.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lv-LV" altLang="en-US" sz="1400" b="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💻 </a:t>
            </a:r>
            <a:r>
              <a:rPr kumimoji="0" lang="lv-LV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Pēc IT analīzes tiek konstatēts, ka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lv-LV" altLang="en-US" sz="2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v</a:t>
            </a:r>
            <a:r>
              <a:rPr lang="lv-LV" altLang="en-US" sz="2600" dirty="0"/>
              <a:t>ienā no šiem datoriem ir uzinstalēts neatbilstošs tehnoloģiju rīks ar sētas durvju piekļuvi (</a:t>
            </a:r>
            <a:r>
              <a:rPr lang="lv-LV" altLang="en-US" sz="2600" i="1" dirty="0" err="1"/>
              <a:t>backdoors</a:t>
            </a:r>
            <a:r>
              <a:rPr lang="lv-LV" altLang="en-US" sz="2600" dirty="0"/>
              <a:t>);</a:t>
            </a:r>
            <a:r>
              <a:rPr lang="lv-LV" altLang="en-US" sz="2600" b="0" dirty="0"/>
              <a:t>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lv-LV" altLang="en-US" sz="2600" b="0" dirty="0"/>
              <a:t>Pastāv </a:t>
            </a:r>
            <a:r>
              <a:rPr lang="lv-LV" altLang="en-US" sz="2600" b="0" u="sng" dirty="0"/>
              <a:t>bažas</a:t>
            </a:r>
            <a:r>
              <a:rPr lang="lv-LV" altLang="en-US" sz="2600" b="0" dirty="0"/>
              <a:t>, ka šis varētu būt </a:t>
            </a:r>
            <a:r>
              <a:rPr lang="lv-LV" altLang="en-US" sz="2600" b="0" dirty="0" err="1"/>
              <a:t>izspiedējvīrusa</a:t>
            </a:r>
            <a:r>
              <a:rPr lang="lv-LV" altLang="en-US" sz="2600" b="0" dirty="0"/>
              <a:t> grupas «</a:t>
            </a:r>
            <a:r>
              <a:rPr lang="lv-LV" altLang="en-US" sz="2600" b="0" dirty="0" err="1"/>
              <a:t>BlackCat</a:t>
            </a:r>
            <a:r>
              <a:rPr lang="lv-LV" altLang="en-US" sz="2600" b="0" dirty="0"/>
              <a:t>» uzbrukums.</a:t>
            </a:r>
          </a:p>
        </p:txBody>
      </p:sp>
    </p:spTree>
    <p:extLst>
      <p:ext uri="{BB962C8B-B14F-4D97-AF65-F5344CB8AC3E}">
        <p14:creationId xmlns:p14="http://schemas.microsoft.com/office/powerpoint/2010/main" val="1758747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954" y="221294"/>
            <a:ext cx="9144000" cy="673288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F26845"/>
                </a:solidFill>
              </a:rPr>
              <a:t>Black </a:t>
            </a:r>
            <a:r>
              <a:rPr lang="lv-LV" sz="4000" b="1" dirty="0" err="1">
                <a:solidFill>
                  <a:srgbClr val="F26845"/>
                </a:solidFill>
              </a:rPr>
              <a:t>Cat</a:t>
            </a:r>
            <a:endParaRPr lang="en-LV" sz="4000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3B6030-096A-4F12-AC69-205CA865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293912-779E-43B5-9E88-3EF128743DEF}"/>
              </a:ext>
            </a:extLst>
          </p:cNvPr>
          <p:cNvSpPr txBox="1"/>
          <p:nvPr/>
        </p:nvSpPr>
        <p:spPr>
          <a:xfrm>
            <a:off x="805467" y="1024627"/>
            <a:ext cx="10778317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dirty="0">
                <a:latin typeface="Consolas" panose="020B0609020204030204" pitchFamily="49" charset="0"/>
              </a:rPr>
              <a:t>Black </a:t>
            </a:r>
            <a:r>
              <a:rPr lang="lv-LV" sz="2000" dirty="0" err="1">
                <a:latin typeface="Consolas" panose="020B0609020204030204" pitchFamily="49" charset="0"/>
              </a:rPr>
              <a:t>Cat</a:t>
            </a:r>
            <a:r>
              <a:rPr lang="lv-LV" sz="2000" dirty="0">
                <a:latin typeface="Consolas" panose="020B0609020204030204" pitchFamily="49" charset="0"/>
              </a:rPr>
              <a:t> ir viena no </a:t>
            </a:r>
            <a:r>
              <a:rPr lang="lv-LV" sz="2000" dirty="0" err="1">
                <a:latin typeface="Consolas" panose="020B0609020204030204" pitchFamily="49" charset="0"/>
              </a:rPr>
              <a:t>izspiedējvīrusu</a:t>
            </a:r>
            <a:r>
              <a:rPr lang="lv-LV" sz="2000" dirty="0">
                <a:latin typeface="Consolas" panose="020B0609020204030204" pitchFamily="49" charset="0"/>
              </a:rPr>
              <a:t> grupām, kas darbojas </a:t>
            </a:r>
            <a:r>
              <a:rPr lang="lv-LV" sz="2000" dirty="0" err="1">
                <a:latin typeface="Consolas" panose="020B0609020204030204" pitchFamily="49" charset="0"/>
              </a:rPr>
              <a:t>Ransomware</a:t>
            </a:r>
            <a:r>
              <a:rPr lang="lv-LV" sz="2000" dirty="0">
                <a:latin typeface="Consolas" panose="020B0609020204030204" pitchFamily="49" charset="0"/>
              </a:rPr>
              <a:t>-</a:t>
            </a:r>
            <a:r>
              <a:rPr lang="lv-LV" sz="2000" dirty="0" err="1">
                <a:latin typeface="Consolas" panose="020B0609020204030204" pitchFamily="49" charset="0"/>
              </a:rPr>
              <a:t>as</a:t>
            </a:r>
            <a:r>
              <a:rPr lang="lv-LV" sz="2000" dirty="0">
                <a:latin typeface="Consolas" panose="020B0609020204030204" pitchFamily="49" charset="0"/>
              </a:rPr>
              <a:t>-a-</a:t>
            </a:r>
            <a:r>
              <a:rPr lang="lv-LV" sz="2000" dirty="0" err="1">
                <a:latin typeface="Consolas" panose="020B0609020204030204" pitchFamily="49" charset="0"/>
              </a:rPr>
              <a:t>Service</a:t>
            </a:r>
            <a:r>
              <a:rPr lang="lv-LV" sz="2000" dirty="0">
                <a:latin typeface="Consolas" panose="020B0609020204030204" pitchFamily="49" charset="0"/>
              </a:rPr>
              <a:t> (</a:t>
            </a:r>
            <a:r>
              <a:rPr lang="lv-LV" sz="2000" dirty="0" err="1">
                <a:latin typeface="Consolas" panose="020B0609020204030204" pitchFamily="49" charset="0"/>
              </a:rPr>
              <a:t>RaaS</a:t>
            </a:r>
            <a:r>
              <a:rPr lang="lv-LV" sz="2000" dirty="0">
                <a:latin typeface="Consolas" panose="020B0609020204030204" pitchFamily="49" charset="0"/>
              </a:rPr>
              <a:t>) modelī, sadarbojoties ar partneriem.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b="0" dirty="0">
                <a:latin typeface="Consolas" panose="020B0609020204030204" pitchFamily="49" charset="0"/>
              </a:rPr>
              <a:t>Black </a:t>
            </a:r>
            <a:r>
              <a:rPr lang="lv-LV" sz="2000" b="0" dirty="0" err="1">
                <a:latin typeface="Consolas" panose="020B0609020204030204" pitchFamily="49" charset="0"/>
              </a:rPr>
              <a:t>Cat</a:t>
            </a:r>
            <a:r>
              <a:rPr lang="lv-LV" sz="2000" b="0" dirty="0">
                <a:latin typeface="Consolas" panose="020B0609020204030204" pitchFamily="49" charset="0"/>
              </a:rPr>
              <a:t> ir rakstīta </a:t>
            </a:r>
            <a:r>
              <a:rPr lang="lv-LV" sz="2000" b="0" dirty="0" err="1">
                <a:latin typeface="Consolas" panose="020B0609020204030204" pitchFamily="49" charset="0"/>
              </a:rPr>
              <a:t>Rust</a:t>
            </a:r>
            <a:r>
              <a:rPr lang="lv-LV" sz="2000" b="0" dirty="0">
                <a:latin typeface="Consolas" panose="020B0609020204030204" pitchFamily="49" charset="0"/>
              </a:rPr>
              <a:t> programmēšanas valodā, kas ļauj tai darboties gan Windows, gan </a:t>
            </a:r>
            <a:r>
              <a:rPr lang="lv-LV" sz="2000" b="0" dirty="0" err="1">
                <a:latin typeface="Consolas" panose="020B0609020204030204" pitchFamily="49" charset="0"/>
              </a:rPr>
              <a:t>Linux</a:t>
            </a:r>
            <a:r>
              <a:rPr lang="lv-LV" sz="2000" b="0" dirty="0">
                <a:latin typeface="Consolas" panose="020B0609020204030204" pitchFamily="49" charset="0"/>
              </a:rPr>
              <a:t> vidē, padarot to īpaši bīstamu uzņēmumiem ar daudzveidīgu IT infrastruktūru.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b="0" dirty="0">
                <a:latin typeface="Consolas" panose="020B0609020204030204" pitchFamily="49" charset="0"/>
              </a:rPr>
              <a:t>Black </a:t>
            </a:r>
            <a:r>
              <a:rPr lang="lv-LV" sz="2000" b="0" dirty="0" err="1">
                <a:latin typeface="Consolas" panose="020B0609020204030204" pitchFamily="49" charset="0"/>
              </a:rPr>
              <a:t>Cat</a:t>
            </a:r>
            <a:r>
              <a:rPr lang="lv-LV" sz="2000" b="0" dirty="0">
                <a:latin typeface="Consolas" panose="020B0609020204030204" pitchFamily="49" charset="0"/>
              </a:rPr>
              <a:t> izmanto dažādas sākotnējās piekļuves metodes, piemēram, pikšķerēšanu, kompromitētus attālinātās darbvirsmas protokolus (RDP), VPN ievainojamības un citus veidus.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b="0" dirty="0">
                <a:latin typeface="Consolas" panose="020B0609020204030204" pitchFamily="49" charset="0"/>
              </a:rPr>
              <a:t>Black </a:t>
            </a:r>
            <a:r>
              <a:rPr lang="lv-LV" sz="2000" b="0" dirty="0" err="1">
                <a:latin typeface="Consolas" panose="020B0609020204030204" pitchFamily="49" charset="0"/>
              </a:rPr>
              <a:t>Cat</a:t>
            </a:r>
            <a:r>
              <a:rPr lang="lv-LV" sz="2000" b="0" dirty="0">
                <a:latin typeface="Consolas" panose="020B0609020204030204" pitchFamily="49" charset="0"/>
              </a:rPr>
              <a:t> izmanto dubultās izspiešanas taktiku – pirms failu šifrēšanas nozog </a:t>
            </a:r>
            <a:r>
              <a:rPr lang="lv-LV" sz="2000" b="0" dirty="0" err="1">
                <a:latin typeface="Consolas" panose="020B0609020204030204" pitchFamily="49" charset="0"/>
              </a:rPr>
              <a:t>sensitīvus</a:t>
            </a:r>
            <a:r>
              <a:rPr lang="lv-LV" sz="2000" b="0" dirty="0">
                <a:latin typeface="Consolas" panose="020B0609020204030204" pitchFamily="49" charset="0"/>
              </a:rPr>
              <a:t> datus un draud tos publicēt, ja netiks samaksāta izpirkuma maksa.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b="0" dirty="0">
                <a:latin typeface="Consolas" panose="020B0609020204030204" pitchFamily="49" charset="0"/>
              </a:rPr>
              <a:t>Dažos gadījumos viņi izmanto trīskāršo izspiešanu, pieprasot naudu ne tikai no sākotnējās mērķa organizācijas, bet arī no klientiem vai partneriem, kuru dati ir nozagti un varētu tikt publicēti.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b="0" dirty="0">
                <a:latin typeface="Consolas" panose="020B0609020204030204" pitchFamily="49" charset="0"/>
              </a:rPr>
              <a:t>Dažos gadījumos uzbrukumi ir izraisījuši ilgstošu ietekmi uz uzņēmumu un organizāciju sniegtajiem pakalpojumiem.</a:t>
            </a:r>
            <a:endParaRPr lang="lv-LV" sz="28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026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954" y="221294"/>
            <a:ext cx="9144000" cy="673288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F26845"/>
                </a:solidFill>
              </a:rPr>
              <a:t>Otrā kārta: sākas laika atskaite</a:t>
            </a:r>
            <a:endParaRPr lang="en-LV" sz="4000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3B6030-096A-4F12-AC69-205CA865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AFAEE9-CE3E-3333-46A6-CEE7957A0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0E24ECD-AB7B-4C24-82E7-465D5F1CE4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6229" y="139915"/>
            <a:ext cx="2260600" cy="749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623DD8-4E4F-49A4-8A4F-BEA3F2186B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1556792"/>
            <a:ext cx="4752528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6159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3F0518-532E-6885-5F5F-00380F8EA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9570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6061" y="2408239"/>
            <a:ext cx="9144000" cy="1853796"/>
          </a:xfrm>
        </p:spPr>
        <p:txBody>
          <a:bodyPr>
            <a:normAutofit/>
          </a:bodyPr>
          <a:lstStyle/>
          <a:p>
            <a:pPr algn="l"/>
            <a:r>
              <a:rPr lang="lv-LV" b="1" dirty="0">
                <a:solidFill>
                  <a:schemeClr val="bg1"/>
                </a:solidFill>
                <a:latin typeface="Myriad Pro Light" panose="020B0403030403020204" pitchFamily="34" charset="0"/>
              </a:rPr>
              <a:t>TREŠĀ KĀRTA</a:t>
            </a:r>
            <a:endParaRPr lang="en-LV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F62D84-1CDF-F792-BDD8-04E520C75A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1551" y="5594888"/>
            <a:ext cx="7103389" cy="1007389"/>
          </a:xfrm>
        </p:spPr>
        <p:txBody>
          <a:bodyPr/>
          <a:lstStyle/>
          <a:p>
            <a:r>
              <a:rPr lang="lv-LV" b="1" dirty="0" err="1">
                <a:solidFill>
                  <a:srgbClr val="F26845"/>
                </a:solidFill>
                <a:latin typeface="Myriad Pro Light" panose="020B0403030403020204" pitchFamily="34" charset="0"/>
              </a:rPr>
              <a:t>Cherchez</a:t>
            </a:r>
            <a:r>
              <a:rPr lang="lv-LV" b="1" dirty="0">
                <a:solidFill>
                  <a:srgbClr val="F26845"/>
                </a:solidFill>
                <a:latin typeface="Myriad Pro Light" panose="020B0403030403020204" pitchFamily="34" charset="0"/>
              </a:rPr>
              <a:t> </a:t>
            </a:r>
            <a:r>
              <a:rPr lang="lv-LV" b="1" dirty="0" err="1">
                <a:solidFill>
                  <a:srgbClr val="F26845"/>
                </a:solidFill>
                <a:latin typeface="Myriad Pro Light" panose="020B0403030403020204" pitchFamily="34" charset="0"/>
              </a:rPr>
              <a:t>le</a:t>
            </a:r>
            <a:r>
              <a:rPr lang="lv-LV" b="1" dirty="0">
                <a:solidFill>
                  <a:srgbClr val="F26845"/>
                </a:solidFill>
                <a:latin typeface="Myriad Pro Light" panose="020B0403030403020204" pitchFamily="34" charset="0"/>
              </a:rPr>
              <a:t> chat</a:t>
            </a:r>
            <a:endParaRPr lang="en-LV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570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2"/>
          <p:cNvSpPr/>
          <p:nvPr/>
        </p:nvSpPr>
        <p:spPr>
          <a:xfrm>
            <a:off x="5495242" y="7360868"/>
            <a:ext cx="6949764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00000"/>
              </a:lnSpc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endParaRPr lang="en-GB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8" name="CustomShape 1"/>
          <p:cNvSpPr/>
          <p:nvPr/>
        </p:nvSpPr>
        <p:spPr>
          <a:xfrm>
            <a:off x="-616800" y="7391387"/>
            <a:ext cx="11515061" cy="70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en-US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Narrow" panose="020B060602020203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613EA6D-1FDE-1F48-ADCD-B82DF43E3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096" y="1083920"/>
            <a:ext cx="8151992" cy="923330"/>
          </a:xfrm>
        </p:spPr>
        <p:txBody>
          <a:bodyPr wrap="square">
            <a:spAutoFit/>
          </a:bodyPr>
          <a:lstStyle/>
          <a:p>
            <a:r>
              <a:rPr lang="lv-LV" b="1" dirty="0"/>
              <a:t>Kas ir CE</a:t>
            </a:r>
            <a:r>
              <a:rPr lang="en-GB" b="1" dirty="0"/>
              <a:t>RT.LV</a:t>
            </a:r>
            <a:r>
              <a:rPr lang="lv-LV" b="1" dirty="0"/>
              <a:t>?</a:t>
            </a:r>
            <a:endParaRPr lang="x-none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4719B3-7C6B-4F9F-BEEE-A1055DDED5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6" y="0"/>
            <a:ext cx="11440682" cy="6858000"/>
          </a:xfrm>
          <a:prstGeom prst="rect">
            <a:avLst/>
          </a:prstGeom>
        </p:spPr>
      </p:pic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C5226645-9B3F-4724-88A9-4AAE09BF9D21}"/>
              </a:ext>
            </a:extLst>
          </p:cNvPr>
          <p:cNvSpPr/>
          <p:nvPr/>
        </p:nvSpPr>
        <p:spPr>
          <a:xfrm rot="2270569">
            <a:off x="5384794" y="-529300"/>
            <a:ext cx="4866601" cy="6861579"/>
          </a:xfrm>
          <a:prstGeom prst="triangle">
            <a:avLst>
              <a:gd name="adj" fmla="val 467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F79F0DD2-D8DF-4742-A176-47838D9820A4}"/>
              </a:ext>
            </a:extLst>
          </p:cNvPr>
          <p:cNvSpPr/>
          <p:nvPr/>
        </p:nvSpPr>
        <p:spPr>
          <a:xfrm rot="3191876">
            <a:off x="7203651" y="-1193685"/>
            <a:ext cx="3211705" cy="3475600"/>
          </a:xfrm>
          <a:prstGeom prst="triangle">
            <a:avLst>
              <a:gd name="adj" fmla="val 467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B1499CE-A03F-654E-8793-99819B475D3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53096" y="2414893"/>
            <a:ext cx="7559128" cy="3867150"/>
          </a:xfrm>
        </p:spPr>
        <p:txBody>
          <a:bodyPr/>
          <a:lstStyle/>
          <a:p>
            <a:pPr marL="228600" indent="-227880">
              <a:spcBef>
                <a:spcPts val="1200"/>
              </a:spcBef>
              <a:buClr>
                <a:srgbClr val="FF6633"/>
              </a:buClr>
              <a:buSzPct val="100000"/>
              <a:buFont typeface="Arial"/>
              <a:buChar char="•"/>
            </a:pPr>
            <a:r>
              <a:rPr lang="en-US" sz="2400" i="0" dirty="0" err="1">
                <a:solidFill>
                  <a:srgbClr val="000000"/>
                </a:solidFill>
                <a:effectLst/>
                <a:latin typeface="+mn-lt"/>
              </a:rPr>
              <a:t>Kiberincidentu</a:t>
            </a:r>
            <a:r>
              <a:rPr lang="en-US" sz="240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  <a:latin typeface="+mn-lt"/>
              </a:rPr>
              <a:t>novēršanas</a:t>
            </a:r>
            <a:r>
              <a:rPr lang="en-US" sz="240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  <a:latin typeface="+mn-lt"/>
              </a:rPr>
              <a:t>institūcija</a:t>
            </a:r>
            <a:endParaRPr lang="lv-LV" sz="2400" i="0" dirty="0">
              <a:solidFill>
                <a:srgbClr val="000000"/>
              </a:solidFill>
              <a:effectLst/>
              <a:latin typeface="+mn-lt"/>
            </a:endParaRPr>
          </a:p>
          <a:p>
            <a:pPr marL="228600" indent="-227880">
              <a:spcBef>
                <a:spcPts val="1200"/>
              </a:spcBef>
              <a:buClr>
                <a:srgbClr val="FF6633"/>
              </a:buClr>
              <a:buSzPct val="100000"/>
              <a:buFont typeface="Arial"/>
              <a:buChar char="•"/>
            </a:pPr>
            <a:r>
              <a:rPr lang="lv-LV" sz="2400" b="0" dirty="0">
                <a:latin typeface="+mn-lt"/>
              </a:rPr>
              <a:t>Atrodamies Latvijas Universitātes Matemātikas un informātikas institūtā (LUMII)</a:t>
            </a:r>
          </a:p>
          <a:p>
            <a:pPr marL="228600" indent="-227880">
              <a:spcBef>
                <a:spcPts val="1200"/>
              </a:spcBef>
              <a:buClr>
                <a:srgbClr val="FF6633"/>
              </a:buClr>
              <a:buSzPct val="100000"/>
              <a:buFont typeface="Arial"/>
              <a:buChar char="•"/>
            </a:pPr>
            <a:r>
              <a:rPr lang="lv-LV" sz="2400" b="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Darbojamies LR Aizsardzības ministrijas pakļautībā Nacionālā </a:t>
            </a:r>
            <a:r>
              <a:rPr lang="lv-LV" sz="2400" b="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kiberdrošības</a:t>
            </a:r>
            <a:r>
              <a:rPr lang="lv-LV" sz="2400" b="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 likuma (NKDL) ietvaros</a:t>
            </a:r>
            <a:endParaRPr lang="en-GB" sz="2400" b="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n-lt"/>
            </a:endParaRPr>
          </a:p>
          <a:p>
            <a:pPr marL="228600" indent="-227880">
              <a:spcBef>
                <a:spcPts val="1200"/>
              </a:spcBef>
              <a:buClr>
                <a:srgbClr val="FF6633"/>
              </a:buClr>
              <a:buSzPct val="100000"/>
              <a:buFont typeface="Arial"/>
              <a:buChar char="•"/>
            </a:pPr>
            <a:r>
              <a:rPr lang="lv-LV" sz="2400" b="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Visi pakalpojumi ir bez maksas</a:t>
            </a:r>
            <a:endParaRPr lang="en-GB" sz="2400" b="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n-lt"/>
            </a:endParaRPr>
          </a:p>
          <a:p>
            <a:pPr marL="228600" indent="-227880">
              <a:spcBef>
                <a:spcPts val="1200"/>
              </a:spcBef>
              <a:buClr>
                <a:srgbClr val="FF6633"/>
              </a:buClr>
              <a:buSzPct val="100000"/>
              <a:buFont typeface="Arial"/>
              <a:buChar char="•"/>
            </a:pPr>
            <a:r>
              <a:rPr lang="lv-LV" sz="2400" b="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Komanda darbojas kopš </a:t>
            </a:r>
            <a:r>
              <a:rPr lang="en-GB" sz="2400" b="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2006</a:t>
            </a:r>
            <a:r>
              <a:rPr lang="lv-LV" sz="2400" b="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.gada</a:t>
            </a:r>
            <a:endParaRPr lang="x-none" sz="24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55555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954" y="221294"/>
            <a:ext cx="9144000" cy="673288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F26845"/>
                </a:solidFill>
              </a:rPr>
              <a:t>Piektdiena, plkst.16:00</a:t>
            </a:r>
            <a:endParaRPr lang="en-LV" sz="4000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3B6030-096A-4F12-AC69-205CA865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AFAEE9-CE3E-3333-46A6-CEE7957A0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924173-A360-79B1-55D0-076144414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1848" y="208688"/>
            <a:ext cx="2057400" cy="698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293912-779E-43B5-9E88-3EF128743DEF}"/>
              </a:ext>
            </a:extLst>
          </p:cNvPr>
          <p:cNvSpPr txBox="1"/>
          <p:nvPr/>
        </p:nvSpPr>
        <p:spPr>
          <a:xfrm>
            <a:off x="710738" y="889215"/>
            <a:ext cx="1101707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⚠ </a:t>
            </a:r>
            <a:r>
              <a:rPr kumimoji="0" lang="lv-LV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IT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konstatē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anomālij</a:t>
            </a:r>
            <a:r>
              <a:rPr kumimoji="0" lang="lv-LV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as</a:t>
            </a:r>
            <a:r>
              <a:rPr kumimoji="0" lang="lv-LV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dažādās sistēmās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lv-LV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identificēta piekļuve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daudz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vairāk</a:t>
            </a:r>
            <a:r>
              <a:rPr kumimoji="0" lang="lv-LV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failiem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un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mapēm</a:t>
            </a:r>
            <a:r>
              <a:rPr kumimoji="0" lang="lv-LV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nekā ierasts.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lv-LV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rtl="0"/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🚨 </a:t>
            </a:r>
            <a:r>
              <a:rPr lang="lv-LV" sz="2400" b="0" dirty="0"/>
              <a:t>Datoros, kuri bija uzrādījuši problēmas, </a:t>
            </a:r>
            <a:r>
              <a:rPr lang="lv-LV" sz="2400" dirty="0"/>
              <a:t>parādās </a:t>
            </a:r>
            <a:r>
              <a:rPr lang="lv-LV" sz="2400" b="1" dirty="0"/>
              <a:t>«</a:t>
            </a:r>
            <a:r>
              <a:rPr lang="lv-LV" sz="2400" b="1" dirty="0" err="1"/>
              <a:t>BlackCat</a:t>
            </a:r>
            <a:r>
              <a:rPr lang="lv-LV" sz="2400" b="1" dirty="0"/>
              <a:t>» paziņojums par </a:t>
            </a:r>
            <a:r>
              <a:rPr lang="lv-LV" sz="2400" b="1" dirty="0" err="1"/>
              <a:t>izspiedējvīrusa</a:t>
            </a:r>
            <a:r>
              <a:rPr lang="lv-LV" sz="2400" b="1" dirty="0"/>
              <a:t> klātbūtni.</a:t>
            </a:r>
          </a:p>
          <a:p>
            <a:pPr rtl="0"/>
            <a:endParaRPr lang="lv-LV" sz="2400" b="0" dirty="0"/>
          </a:p>
          <a:p>
            <a:pPr rtl="0"/>
            <a:r>
              <a:rPr lang="en-US" sz="2400" dirty="0"/>
              <a:t>🌐 </a:t>
            </a:r>
            <a:r>
              <a:rPr lang="lv-LV" sz="2400" b="1" dirty="0"/>
              <a:t>Informācija par datu noplūdi </a:t>
            </a:r>
            <a:endParaRPr lang="en-US" sz="2400" b="1" dirty="0"/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lv-LV" sz="2400" b="0" dirty="0"/>
              <a:t>Tumšajā tīmeklī uzturētā mājaslapa </a:t>
            </a:r>
            <a:r>
              <a:rPr lang="lv-LV" sz="2400" b="1" dirty="0" err="1"/>
              <a:t>blackcat-support.onion</a:t>
            </a:r>
            <a:r>
              <a:rPr lang="lv-LV" sz="2400" b="1" dirty="0"/>
              <a:t> </a:t>
            </a:r>
            <a:r>
              <a:rPr lang="lv-LV" sz="2400" b="0" dirty="0"/>
              <a:t>ziņo, ka viņu rīcībā ir vairāki GB Livonijas Universitātes studentu personas datu un starptautisko ES finansēto pētniecības projektu datu.</a:t>
            </a:r>
          </a:p>
          <a:p>
            <a:pPr rtl="0"/>
            <a:endParaRPr lang="lv-LV" sz="2400" b="0" dirty="0"/>
          </a:p>
          <a:p>
            <a:pPr rtl="0"/>
            <a:r>
              <a:rPr lang="en-US" sz="2400" dirty="0"/>
              <a:t>📢 </a:t>
            </a:r>
            <a:r>
              <a:rPr lang="en-US" sz="2400" b="1" dirty="0" err="1"/>
              <a:t>Sabiedrības</a:t>
            </a:r>
            <a:r>
              <a:rPr lang="en-US" sz="2400" b="1" dirty="0"/>
              <a:t> </a:t>
            </a:r>
            <a:r>
              <a:rPr lang="en-US" sz="2400" b="1" dirty="0" err="1"/>
              <a:t>reakcija</a:t>
            </a:r>
            <a:endParaRPr lang="lv-LV" sz="2400" b="1" dirty="0"/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lv-LV" sz="2400" b="0" dirty="0"/>
              <a:t>Kāds </a:t>
            </a:r>
            <a:r>
              <a:rPr lang="lv-LV" sz="2400" b="0" dirty="0" err="1"/>
              <a:t>ietekmelis</a:t>
            </a:r>
            <a:r>
              <a:rPr lang="lv-LV" sz="2400" b="0" dirty="0"/>
              <a:t> pamanījis info tumšajā tīmeklī un pārpublicējis «Black </a:t>
            </a:r>
            <a:r>
              <a:rPr lang="lv-LV" sz="2400" b="0" dirty="0" err="1"/>
              <a:t>Cat</a:t>
            </a:r>
            <a:r>
              <a:rPr lang="lv-LV" sz="2400" b="0" dirty="0"/>
              <a:t>» ziņu </a:t>
            </a:r>
            <a:r>
              <a:rPr lang="lv-LV" sz="2400" b="0" i="1" dirty="0"/>
              <a:t>X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lv-LV" sz="2400" b="0" dirty="0"/>
              <a:t>Sociālajos medijos izplatās ziņas, ka </a:t>
            </a:r>
            <a:r>
              <a:rPr lang="lv-LV" sz="2400" dirty="0"/>
              <a:t>Livonijas Universitāte</a:t>
            </a:r>
            <a:r>
              <a:rPr lang="lv-LV" sz="2400" b="0" dirty="0"/>
              <a:t> ir cietusi kiberuzbrukumā, studentu un sadarbības universitāšu dati, pētniecības rezultāti</a:t>
            </a:r>
          </a:p>
        </p:txBody>
      </p:sp>
    </p:spTree>
    <p:extLst>
      <p:ext uri="{BB962C8B-B14F-4D97-AF65-F5344CB8AC3E}">
        <p14:creationId xmlns:p14="http://schemas.microsoft.com/office/powerpoint/2010/main" val="6683856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E7AD4EE-3E56-473F-9DF8-AC1026D5B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9075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954" y="221294"/>
            <a:ext cx="9144000" cy="673288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F26845"/>
                </a:solidFill>
              </a:rPr>
              <a:t>Paziņojums no Black </a:t>
            </a:r>
            <a:r>
              <a:rPr lang="lv-LV" sz="4000" b="1" dirty="0" err="1">
                <a:solidFill>
                  <a:srgbClr val="F26845"/>
                </a:solidFill>
              </a:rPr>
              <a:t>Cat</a:t>
            </a:r>
            <a:endParaRPr lang="en-LV" sz="4000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293912-779E-43B5-9E88-3EF128743DEF}"/>
              </a:ext>
            </a:extLst>
          </p:cNvPr>
          <p:cNvSpPr txBox="1"/>
          <p:nvPr/>
        </p:nvSpPr>
        <p:spPr>
          <a:xfrm>
            <a:off x="805467" y="1024627"/>
            <a:ext cx="10778317" cy="5033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lv-LV" dirty="0">
                <a:solidFill>
                  <a:schemeClr val="bg1"/>
                </a:solidFill>
                <a:latin typeface="Consolas" panose="020B0609020204030204" pitchFamily="49" charset="0"/>
              </a:rPr>
              <a:t>--- JŪSU DATORI UN FAILI IR ŠIFRĒTI ---</a:t>
            </a:r>
          </a:p>
          <a:p>
            <a:pPr>
              <a:lnSpc>
                <a:spcPct val="150000"/>
              </a:lnSpc>
            </a:pPr>
            <a:r>
              <a:rPr lang="lv-LV" dirty="0">
                <a:solidFill>
                  <a:schemeClr val="bg1"/>
                </a:solidFill>
                <a:latin typeface="Consolas" panose="020B0609020204030204" pitchFamily="49" charset="0"/>
              </a:rPr>
              <a:t>Mēs esam </a:t>
            </a:r>
            <a:r>
              <a:rPr lang="lv-LV" b="1" dirty="0" err="1">
                <a:solidFill>
                  <a:schemeClr val="bg1"/>
                </a:solidFill>
                <a:latin typeface="Consolas" panose="020B0609020204030204" pitchFamily="49" charset="0"/>
              </a:rPr>
              <a:t>BlackCat</a:t>
            </a:r>
            <a:r>
              <a:rPr lang="lv-LV" b="1" dirty="0">
                <a:solidFill>
                  <a:schemeClr val="bg1"/>
                </a:solidFill>
                <a:latin typeface="Consolas" panose="020B0609020204030204" pitchFamily="49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lv-LV" dirty="0">
                <a:solidFill>
                  <a:schemeClr val="bg1"/>
                </a:solidFill>
                <a:latin typeface="Consolas" panose="020B0609020204030204" pitchFamily="49" charset="0"/>
              </a:rPr>
              <a:t>Jūsu datori ir šifrēti, studentu personas dati un starptautisko Eiropas Savienības finansēto pētniecības projektu dati izgūti.</a:t>
            </a:r>
          </a:p>
          <a:p>
            <a:pPr>
              <a:lnSpc>
                <a:spcPct val="150000"/>
              </a:lnSpc>
            </a:pPr>
            <a:r>
              <a:rPr lang="lv-LV" dirty="0">
                <a:solidFill>
                  <a:schemeClr val="bg1"/>
                </a:solidFill>
                <a:latin typeface="Consolas" panose="020B0609020204030204" pitchFamily="49" charset="0"/>
              </a:rPr>
              <a:t>Lai atgūtu failus un novērstu datu publicēšanu internetā:</a:t>
            </a:r>
          </a:p>
          <a:p>
            <a:pPr lvl="1">
              <a:lnSpc>
                <a:spcPct val="150000"/>
              </a:lnSpc>
            </a:pPr>
            <a:r>
              <a:rPr lang="lv-LV" dirty="0">
                <a:solidFill>
                  <a:schemeClr val="bg1"/>
                </a:solidFill>
                <a:latin typeface="Consolas" panose="020B0609020204030204" pitchFamily="49" charset="0"/>
              </a:rPr>
              <a:t>1. Lejupielādējiet TOR pārlūkprogrammu. </a:t>
            </a:r>
          </a:p>
          <a:p>
            <a:pPr lvl="1">
              <a:lnSpc>
                <a:spcPct val="150000"/>
              </a:lnSpc>
            </a:pPr>
            <a:r>
              <a:rPr lang="lv-LV" dirty="0">
                <a:solidFill>
                  <a:schemeClr val="bg1"/>
                </a:solidFill>
                <a:latin typeface="Consolas" panose="020B0609020204030204" pitchFamily="49" charset="0"/>
              </a:rPr>
              <a:t>2. Apmeklējiet: http://&lt;blackcat-the-best-ransomware-group&gt;.onion </a:t>
            </a:r>
          </a:p>
          <a:p>
            <a:pPr lvl="1">
              <a:lnSpc>
                <a:spcPct val="150000"/>
              </a:lnSpc>
            </a:pPr>
            <a:r>
              <a:rPr lang="lv-LV" dirty="0">
                <a:solidFill>
                  <a:schemeClr val="bg1"/>
                </a:solidFill>
                <a:latin typeface="Consolas" panose="020B0609020204030204" pitchFamily="49" charset="0"/>
              </a:rPr>
              <a:t>3. Ievadiet savu personīgo ID: 7F2-981-AC3 </a:t>
            </a:r>
          </a:p>
          <a:p>
            <a:pPr lvl="1">
              <a:lnSpc>
                <a:spcPct val="150000"/>
              </a:lnSpc>
            </a:pPr>
            <a:r>
              <a:rPr lang="lv-LV" dirty="0">
                <a:solidFill>
                  <a:schemeClr val="bg1"/>
                </a:solidFill>
                <a:latin typeface="Consolas" panose="020B0609020204030204" pitchFamily="49" charset="0"/>
              </a:rPr>
              <a:t>4. Izpildiet norādījumus par maksāšanu.</a:t>
            </a:r>
          </a:p>
          <a:p>
            <a:pPr>
              <a:lnSpc>
                <a:spcPct val="150000"/>
              </a:lnSpc>
            </a:pPr>
            <a:r>
              <a:rPr lang="lv-LV" dirty="0">
                <a:solidFill>
                  <a:schemeClr val="bg1"/>
                </a:solidFill>
                <a:latin typeface="Consolas" panose="020B0609020204030204" pitchFamily="49" charset="0"/>
              </a:rPr>
              <a:t>Jums ir 24 stundas laika, lai sazinātos ar mums. Pēc tam summa pieaugs, dati tiks publicēti.</a:t>
            </a:r>
          </a:p>
          <a:p>
            <a:pPr>
              <a:lnSpc>
                <a:spcPct val="150000"/>
              </a:lnSpc>
            </a:pPr>
            <a:r>
              <a:rPr lang="lv-LV" dirty="0">
                <a:solidFill>
                  <a:schemeClr val="bg1"/>
                </a:solidFill>
                <a:latin typeface="Consolas" panose="020B0609020204030204" pitchFamily="49" charset="0"/>
              </a:rPr>
              <a:t>--- ZIŅAS BEIGAS ---</a:t>
            </a:r>
          </a:p>
        </p:txBody>
      </p:sp>
    </p:spTree>
    <p:extLst>
      <p:ext uri="{BB962C8B-B14F-4D97-AF65-F5344CB8AC3E}">
        <p14:creationId xmlns:p14="http://schemas.microsoft.com/office/powerpoint/2010/main" val="18998581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954" y="221294"/>
            <a:ext cx="9144000" cy="673288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F26845"/>
                </a:solidFill>
              </a:rPr>
              <a:t>Ieraksti jūsu sociālo tīklu laika joslā</a:t>
            </a:r>
            <a:endParaRPr lang="en-LV" sz="4000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3B6030-096A-4F12-AC69-205CA865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F1DEDB-F364-4CD1-AFDC-604AF2DCC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167" y="821215"/>
            <a:ext cx="4514526" cy="27849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E1FEF5-3116-441A-8E27-F4AFDD455E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167" y="3553740"/>
            <a:ext cx="4704852" cy="2961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E094149-271D-4C0A-AC8A-9F909A4EEA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9523" y="854466"/>
            <a:ext cx="5116323" cy="32386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0EF7E65-D4C8-4FAC-933B-85FF9892FF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2983" y="3363261"/>
            <a:ext cx="4813331" cy="3151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50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954" y="221294"/>
            <a:ext cx="9144000" cy="673288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F26845"/>
                </a:solidFill>
              </a:rPr>
              <a:t>Trešā kārta: sākas laika atskaite</a:t>
            </a:r>
            <a:endParaRPr lang="en-LV" sz="4000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3B6030-096A-4F12-AC69-205CA865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AFAEE9-CE3E-3333-46A6-CEE7957A0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0E24ECD-AB7B-4C24-82E7-465D5F1CE4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6229" y="139915"/>
            <a:ext cx="2260600" cy="749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623DD8-4E4F-49A4-8A4F-BEA3F2186B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1556792"/>
            <a:ext cx="4752528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7373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3F0518-532E-6885-5F5F-00380F8EA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9570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6061" y="2408239"/>
            <a:ext cx="9144000" cy="1853796"/>
          </a:xfrm>
        </p:spPr>
        <p:txBody>
          <a:bodyPr>
            <a:normAutofit/>
          </a:bodyPr>
          <a:lstStyle/>
          <a:p>
            <a:pPr algn="l"/>
            <a:r>
              <a:rPr lang="lv-LV" b="1" dirty="0">
                <a:solidFill>
                  <a:schemeClr val="bg1"/>
                </a:solidFill>
                <a:latin typeface="Myriad Pro Light" panose="020B0403030403020204" pitchFamily="34" charset="0"/>
              </a:rPr>
              <a:t>CETURTĀ KĀRTA</a:t>
            </a:r>
            <a:endParaRPr lang="en-LV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F62D84-1CDF-F792-BDD8-04E520C75A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1551" y="5594888"/>
            <a:ext cx="7103389" cy="1007389"/>
          </a:xfrm>
        </p:spPr>
        <p:txBody>
          <a:bodyPr/>
          <a:lstStyle/>
          <a:p>
            <a:r>
              <a:rPr lang="lv-LV" b="1" dirty="0">
                <a:solidFill>
                  <a:srgbClr val="F26845"/>
                </a:solidFill>
                <a:latin typeface="Myriad Pro Light" panose="020B0403030403020204" pitchFamily="34" charset="0"/>
              </a:rPr>
              <a:t>Glābti?</a:t>
            </a:r>
            <a:endParaRPr lang="en-LV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5165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954" y="221294"/>
            <a:ext cx="9144000" cy="673288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F26845"/>
                </a:solidFill>
              </a:rPr>
              <a:t>Piektdiena, plkst.17:00</a:t>
            </a:r>
            <a:endParaRPr lang="en-LV" sz="4000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3B6030-096A-4F12-AC69-205CA865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AFAEE9-CE3E-3333-46A6-CEE7957A0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924173-A360-79B1-55D0-076144414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1848" y="208688"/>
            <a:ext cx="2057400" cy="698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293912-779E-43B5-9E88-3EF128743DEF}"/>
              </a:ext>
            </a:extLst>
          </p:cNvPr>
          <p:cNvSpPr txBox="1"/>
          <p:nvPr/>
        </p:nvSpPr>
        <p:spPr>
          <a:xfrm>
            <a:off x="781716" y="965250"/>
            <a:ext cx="10989106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</a:pPr>
            <a:r>
              <a:rPr lang="en-US" sz="2400" b="0" i="0" dirty="0">
                <a:solidFill>
                  <a:srgbClr val="000000"/>
                </a:solidFill>
                <a:effectLst/>
                <a:latin typeface="+mn-lt"/>
              </a:rPr>
              <a:t>🛡 </a:t>
            </a:r>
            <a:r>
              <a:rPr lang="lv-LV" sz="2400" b="1" i="0" dirty="0">
                <a:solidFill>
                  <a:srgbClr val="000000"/>
                </a:solidFill>
                <a:effectLst/>
                <a:latin typeface="+mn-lt"/>
              </a:rPr>
              <a:t>IT īstenotie pretpasākumi šķiet efektīvi – </a:t>
            </a:r>
            <a:r>
              <a:rPr lang="lv-LV" sz="2400" i="0" dirty="0">
                <a:solidFill>
                  <a:srgbClr val="000000"/>
                </a:solidFill>
                <a:effectLst/>
                <a:latin typeface="+mn-lt"/>
              </a:rPr>
              <a:t>pagaidām n</a:t>
            </a:r>
            <a:r>
              <a:rPr lang="lv-LV" sz="2400" b="0" dirty="0"/>
              <a:t>av pierādījumu,</a:t>
            </a:r>
            <a:r>
              <a:rPr lang="lv-LV" sz="2400" dirty="0"/>
              <a:t> </a:t>
            </a:r>
            <a:r>
              <a:rPr lang="lv-LV" sz="2400" b="0" dirty="0"/>
              <a:t>ka vīruss izplatītos tālāk vai būtu skarti studentu personas dati vai starptautisko ES finansēto pētniecības projektu dati. </a:t>
            </a:r>
            <a:r>
              <a:rPr lang="lv-LV" sz="2400" b="1" dirty="0"/>
              <a:t>IT secina, ka:</a:t>
            </a:r>
          </a:p>
          <a:p>
            <a:pPr marL="342900" indent="-342900" rtl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b="0" i="0" dirty="0">
                <a:solidFill>
                  <a:srgbClr val="000000"/>
                </a:solidFill>
                <a:effectLst/>
                <a:latin typeface="+mn-lt"/>
              </a:rPr>
              <a:t>31 dators ir inficēts un vairs nav lietojams;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b="0" i="0" dirty="0">
                <a:solidFill>
                  <a:srgbClr val="000000"/>
                </a:solidFill>
                <a:effectLst/>
                <a:latin typeface="+mn-lt"/>
              </a:rPr>
              <a:t>internets vairākās </a:t>
            </a:r>
            <a:r>
              <a:rPr lang="lv-LV" sz="2000" dirty="0" err="1">
                <a:solidFill>
                  <a:srgbClr val="000000"/>
                </a:solidFill>
              </a:rPr>
              <a:t>LivU</a:t>
            </a:r>
            <a:r>
              <a:rPr lang="lv-LV" sz="2000" dirty="0">
                <a:solidFill>
                  <a:srgbClr val="000000"/>
                </a:solidFill>
              </a:rPr>
              <a:t> ēkās darbojas lēni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+mn-lt"/>
              </a:rPr>
              <a:t>;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0000"/>
                </a:solidFill>
                <a:latin typeface="+mn-lt"/>
              </a:rPr>
              <a:t>atrasts viens jauns administratora konts ar privilēģijām;</a:t>
            </a:r>
            <a:endParaRPr lang="lv-LV" sz="2000" b="0" i="0" dirty="0">
              <a:solidFill>
                <a:srgbClr val="000000"/>
              </a:solidFill>
              <a:effectLst/>
              <a:latin typeface="+mn-lt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+mn-lt"/>
              </a:rPr>
              <a:t>1 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+mn-lt"/>
              </a:rPr>
              <a:t>novecojis serveris ir ietekmēts, to būs nepieciešams nomainīt.</a:t>
            </a:r>
          </a:p>
          <a:p>
            <a:pPr>
              <a:spcBef>
                <a:spcPts val="600"/>
              </a:spcBef>
            </a:pPr>
            <a:endParaRPr lang="lv-LV" sz="700" b="0" i="0" dirty="0">
              <a:solidFill>
                <a:srgbClr val="000000"/>
              </a:solidFill>
              <a:effectLst/>
              <a:latin typeface="+mn-lt"/>
            </a:endParaRPr>
          </a:p>
          <a:p>
            <a:pPr>
              <a:spcBef>
                <a:spcPts val="600"/>
              </a:spcBef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⚠ </a:t>
            </a:r>
            <a:r>
              <a:rPr kumimoji="0" lang="lv-LV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Tiek konstatēts p</a:t>
            </a:r>
            <a:r>
              <a:rPr lang="lv-LV" sz="2400" b="1" dirty="0"/>
              <a:t>iekļuves atteices uzbrukums (</a:t>
            </a:r>
            <a:r>
              <a:rPr lang="lv-LV" sz="2400" b="1" dirty="0" err="1"/>
              <a:t>DDoS</a:t>
            </a:r>
            <a:r>
              <a:rPr lang="lv-LV" sz="2400" b="1" dirty="0"/>
              <a:t>) Livonijas Universitātes mājaslapai </a:t>
            </a:r>
            <a:r>
              <a:rPr lang="lv-LV" sz="2400" b="1" dirty="0">
                <a:solidFill>
                  <a:srgbClr val="0070C0"/>
                </a:solidFill>
              </a:rPr>
              <a:t>www.livu.lv</a:t>
            </a:r>
            <a:r>
              <a:rPr lang="lv-LV" sz="2400" dirty="0"/>
              <a:t>, tā nav pieejama. </a:t>
            </a:r>
          </a:p>
          <a:p>
            <a:pPr>
              <a:spcBef>
                <a:spcPts val="600"/>
              </a:spcBef>
            </a:pPr>
            <a:endParaRPr lang="lv-LV" sz="600" dirty="0"/>
          </a:p>
          <a:p>
            <a:pPr rtl="0"/>
            <a:r>
              <a:rPr lang="en-US" sz="2400" dirty="0"/>
              <a:t>📞</a:t>
            </a:r>
            <a:r>
              <a:rPr lang="lv-LV" sz="2400" dirty="0"/>
              <a:t> </a:t>
            </a:r>
            <a:r>
              <a:rPr lang="lv-LV" sz="2400" b="1" dirty="0"/>
              <a:t>Zvans rektoram no izglītības ministres -  </a:t>
            </a:r>
            <a:r>
              <a:rPr lang="lv-LV" sz="2400" dirty="0"/>
              <a:t>viņa jautā</a:t>
            </a:r>
            <a:r>
              <a:rPr lang="lv-LV" sz="2400" b="0" dirty="0"/>
              <a:t>, kā un kāpēc studentu dati varētu būt noplūduši tumšajā tīmeklī</a:t>
            </a:r>
            <a:endParaRPr lang="lv-LV" sz="2800" b="0" dirty="0"/>
          </a:p>
        </p:txBody>
      </p:sp>
    </p:spTree>
    <p:extLst>
      <p:ext uri="{BB962C8B-B14F-4D97-AF65-F5344CB8AC3E}">
        <p14:creationId xmlns:p14="http://schemas.microsoft.com/office/powerpoint/2010/main" val="32157699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47366F-4DE5-45F7-8AC4-106BEAD3B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8200"/>
            <a:ext cx="12192000" cy="1231106"/>
          </a:xfrm>
        </p:spPr>
        <p:txBody>
          <a:bodyPr/>
          <a:lstStyle/>
          <a:p>
            <a:r>
              <a:rPr lang="lv-LV" dirty="0"/>
              <a:t>Ceturtā situācija: sākas laika atskaite </a:t>
            </a:r>
            <a:br>
              <a:rPr lang="lv-LV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A8D047-E08B-489D-B30F-3861D4ECB3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1556792"/>
            <a:ext cx="4752528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2154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3F0518-532E-6885-5F5F-00380F8EA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9570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6061" y="2408239"/>
            <a:ext cx="9144000" cy="1853796"/>
          </a:xfrm>
        </p:spPr>
        <p:txBody>
          <a:bodyPr>
            <a:normAutofit/>
          </a:bodyPr>
          <a:lstStyle/>
          <a:p>
            <a:pPr algn="l"/>
            <a:r>
              <a:rPr lang="lv-LV" b="1" dirty="0">
                <a:solidFill>
                  <a:schemeClr val="bg1"/>
                </a:solidFill>
                <a:latin typeface="Myriad Pro Light" panose="020B0403030403020204" pitchFamily="34" charset="0"/>
              </a:rPr>
              <a:t>PIEKTĀ KĀRTA</a:t>
            </a:r>
            <a:endParaRPr lang="en-LV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F62D84-1CDF-F792-BDD8-04E520C75A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1551" y="5594888"/>
            <a:ext cx="7103389" cy="1007389"/>
          </a:xfrm>
        </p:spPr>
        <p:txBody>
          <a:bodyPr/>
          <a:lstStyle/>
          <a:p>
            <a:r>
              <a:rPr lang="lv-LV" b="1" dirty="0">
                <a:solidFill>
                  <a:srgbClr val="F26845"/>
                </a:solidFill>
                <a:latin typeface="Myriad Pro Light" panose="020B0403030403020204" pitchFamily="34" charset="0"/>
              </a:rPr>
              <a:t>Beigas!!!</a:t>
            </a:r>
            <a:endParaRPr lang="en-LV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1726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954" y="221294"/>
            <a:ext cx="9144000" cy="673288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F26845"/>
                </a:solidFill>
              </a:rPr>
              <a:t>Piektdiena, plkst.18:00</a:t>
            </a:r>
            <a:endParaRPr lang="en-LV" sz="4000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3B6030-096A-4F12-AC69-205CA865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AFAEE9-CE3E-3333-46A6-CEE7957A0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924173-A360-79B1-55D0-076144414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1848" y="208688"/>
            <a:ext cx="2057400" cy="698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293912-779E-43B5-9E88-3EF128743DEF}"/>
              </a:ext>
            </a:extLst>
          </p:cNvPr>
          <p:cNvSpPr txBox="1"/>
          <p:nvPr/>
        </p:nvSpPr>
        <p:spPr>
          <a:xfrm>
            <a:off x="710738" y="889215"/>
            <a:ext cx="1103514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💻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lv-LV" sz="2400" dirty="0">
                <a:solidFill>
                  <a:srgbClr val="000000"/>
                </a:solidFill>
                <a:latin typeface="+mn-lt"/>
              </a:rPr>
              <a:t>Diemžēl ITS veiktā analīze liecina, ka </a:t>
            </a:r>
            <a:r>
              <a:rPr lang="lv-LV" sz="2400" b="1" dirty="0" err="1">
                <a:solidFill>
                  <a:srgbClr val="000000"/>
                </a:solidFill>
                <a:latin typeface="+mn-lt"/>
              </a:rPr>
              <a:t>izspiedējvīruss</a:t>
            </a:r>
            <a:r>
              <a:rPr lang="lv-LV" sz="2400" b="1" dirty="0">
                <a:solidFill>
                  <a:srgbClr val="000000"/>
                </a:solidFill>
                <a:latin typeface="+mn-lt"/>
              </a:rPr>
              <a:t> izplatījies tālāk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lv-LV" sz="2400" dirty="0"/>
              <a:t>sašifrētas nozīmīgākās </a:t>
            </a:r>
            <a:r>
              <a:rPr lang="lv-LV" sz="2400" dirty="0" err="1"/>
              <a:t>LivU</a:t>
            </a:r>
            <a:r>
              <a:rPr lang="lv-LV" sz="2400" dirty="0"/>
              <a:t> sistēmas;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lv-LV" sz="2400" dirty="0"/>
              <a:t>sašifrēti un izgūti </a:t>
            </a:r>
            <a:r>
              <a:rPr lang="lv-LV" sz="2400" b="0" dirty="0"/>
              <a:t>studentu personas dati un starptautisko ES finansēto pētniecības projektu dati; 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lv-LV" sz="2400" b="0" dirty="0"/>
              <a:t>sašifrētas arī tiešsaistes  rezerves kopijas nulles dienas ievainojamības dēļ.</a:t>
            </a:r>
          </a:p>
          <a:p>
            <a:pPr rtl="0"/>
            <a:endParaRPr lang="lv-LV" sz="1400" dirty="0">
              <a:solidFill>
                <a:srgbClr val="000000"/>
              </a:solidFill>
              <a:latin typeface="+mn-lt"/>
            </a:endParaRPr>
          </a:p>
          <a:p>
            <a:pPr rtl="0"/>
            <a:r>
              <a:rPr lang="en-US" sz="2400" dirty="0"/>
              <a:t>📢 </a:t>
            </a:r>
            <a:r>
              <a:rPr lang="lv-LV" sz="2400" b="1" dirty="0"/>
              <a:t>Ar jums tieši sazinās «</a:t>
            </a:r>
            <a:r>
              <a:rPr lang="lv-LV" sz="2400" b="1" dirty="0" err="1"/>
              <a:t>BlackCat</a:t>
            </a:r>
            <a:r>
              <a:rPr lang="lv-LV" sz="2400" b="1" dirty="0"/>
              <a:t> </a:t>
            </a:r>
            <a:r>
              <a:rPr lang="lv-LV" sz="2400" b="1" dirty="0" err="1"/>
              <a:t>Support</a:t>
            </a:r>
            <a:r>
              <a:rPr lang="lv-LV" sz="2400" b="1" dirty="0"/>
              <a:t>» un </a:t>
            </a:r>
            <a:r>
              <a:rPr lang="lv-LV" sz="2400" b="1" dirty="0" err="1"/>
              <a:t>atsūta</a:t>
            </a:r>
            <a:r>
              <a:rPr lang="lv-LV" sz="2400" b="1" dirty="0"/>
              <a:t> </a:t>
            </a:r>
            <a:r>
              <a:rPr lang="lv-LV" sz="2400" b="1" dirty="0" err="1"/>
              <a:t>pieradījumus</a:t>
            </a:r>
            <a:r>
              <a:rPr lang="lv-LV" sz="2400" b="1" dirty="0"/>
              <a:t>, ka tiešām izgūti LU studentu personas dati un starptautisko ES finansēto pētniecības projektu dati. </a:t>
            </a:r>
          </a:p>
          <a:p>
            <a:pPr marL="457200" indent="-457200" rtl="0">
              <a:buFont typeface="Arial" panose="020B0604020202020204" pitchFamily="34" charset="0"/>
              <a:buChar char="•"/>
            </a:pPr>
            <a:r>
              <a:rPr lang="lv-LV" sz="2400" b="0" dirty="0">
                <a:latin typeface="+mn-lt"/>
              </a:rPr>
              <a:t>izspiedēji pieprasa 50 000 eiro (1 </a:t>
            </a:r>
            <a:r>
              <a:rPr lang="lv-LV" sz="2400" b="0" dirty="0" err="1">
                <a:latin typeface="+mn-lt"/>
              </a:rPr>
              <a:t>bitkoinu</a:t>
            </a:r>
            <a:r>
              <a:rPr lang="lv-LV" sz="2400" b="0" dirty="0">
                <a:latin typeface="+mn-lt"/>
              </a:rPr>
              <a:t>), kas jāsamaksā 24h laikā;</a:t>
            </a:r>
          </a:p>
          <a:p>
            <a:pPr marL="457200" indent="-457200" rtl="0">
              <a:buFont typeface="Arial" panose="020B0604020202020204" pitchFamily="34" charset="0"/>
              <a:buChar char="•"/>
            </a:pPr>
            <a:r>
              <a:rPr lang="lv-LV" sz="2400" b="0" i="0" dirty="0">
                <a:solidFill>
                  <a:srgbClr val="000000"/>
                </a:solidFill>
                <a:effectLst/>
                <a:latin typeface="+mn-lt"/>
              </a:rPr>
              <a:t>pēc naudas saņemšanas tiks iedota atšifrēšanas atslēga;</a:t>
            </a:r>
          </a:p>
          <a:p>
            <a:pPr marL="457200" indent="-457200" rtl="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000000"/>
                </a:solidFill>
              </a:rPr>
              <a:t>ja samaksa netiks saņemta, visi studentu personas dati un </a:t>
            </a:r>
            <a:r>
              <a:rPr lang="lv-LV" sz="2400" b="0" dirty="0"/>
              <a:t>starptautisko ES finansēto pētniecības projektu dati </a:t>
            </a:r>
            <a:r>
              <a:rPr lang="lv-LV" sz="2400" dirty="0">
                <a:solidFill>
                  <a:srgbClr val="000000"/>
                </a:solidFill>
              </a:rPr>
              <a:t>tiks publicēti sociālajos medijos.  </a:t>
            </a:r>
            <a:endParaRPr lang="lv-LV" sz="2400" b="0" i="0" dirty="0">
              <a:solidFill>
                <a:srgbClr val="000000"/>
              </a:solidFill>
              <a:effectLst/>
              <a:latin typeface="+mn-lt"/>
            </a:endParaRPr>
          </a:p>
          <a:p>
            <a:pPr algn="l"/>
            <a:endParaRPr lang="lv-LV" sz="1600" dirty="0"/>
          </a:p>
          <a:p>
            <a:pPr rtl="0"/>
            <a:r>
              <a:rPr lang="en-US" sz="2000" dirty="0"/>
              <a:t>📞</a:t>
            </a:r>
            <a:r>
              <a:rPr lang="en-US" sz="2400" dirty="0"/>
              <a:t> </a:t>
            </a:r>
            <a:r>
              <a:rPr lang="lv-LV" sz="2400" dirty="0"/>
              <a:t> </a:t>
            </a:r>
            <a:r>
              <a:rPr lang="lv-LV" sz="2400" b="1" dirty="0"/>
              <a:t>Komunikāciju departamentam </a:t>
            </a:r>
            <a:r>
              <a:rPr lang="lv-LV" sz="2400" b="0" dirty="0"/>
              <a:t>zvana mediji un, atsaucoties uz diskusiju sociālajos medijos, nekavējoties pieprasa skaidrot situāciju sabiedrībai.</a:t>
            </a:r>
          </a:p>
        </p:txBody>
      </p:sp>
    </p:spTree>
    <p:extLst>
      <p:ext uri="{BB962C8B-B14F-4D97-AF65-F5344CB8AC3E}">
        <p14:creationId xmlns:p14="http://schemas.microsoft.com/office/powerpoint/2010/main" val="23683438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E7AD4EE-3E56-473F-9DF8-AC1026D5B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9075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954" y="221294"/>
            <a:ext cx="9144000" cy="673288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F26845"/>
                </a:solidFill>
              </a:rPr>
              <a:t>Paziņojums no Black </a:t>
            </a:r>
            <a:r>
              <a:rPr lang="lv-LV" sz="4000" b="1" dirty="0" err="1">
                <a:solidFill>
                  <a:srgbClr val="F26845"/>
                </a:solidFill>
              </a:rPr>
              <a:t>Cat</a:t>
            </a:r>
            <a:r>
              <a:rPr lang="lv-LV" sz="4000" b="1" dirty="0">
                <a:solidFill>
                  <a:srgbClr val="F26845"/>
                </a:solidFill>
              </a:rPr>
              <a:t> - 2</a:t>
            </a:r>
            <a:endParaRPr lang="en-LV" sz="4000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293912-779E-43B5-9E88-3EF128743DEF}"/>
              </a:ext>
            </a:extLst>
          </p:cNvPr>
          <p:cNvSpPr txBox="1"/>
          <p:nvPr/>
        </p:nvSpPr>
        <p:spPr>
          <a:xfrm>
            <a:off x="805467" y="1024627"/>
            <a:ext cx="10778317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--- VISI JŪSU FAILI IR ŠIFRĒTI ---</a:t>
            </a:r>
          </a:p>
          <a:p>
            <a:r>
              <a:rPr lang="lv-LV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Mēs esam </a:t>
            </a:r>
            <a:r>
              <a:rPr lang="lv-LV" sz="2000" b="0" dirty="0" err="1">
                <a:solidFill>
                  <a:schemeClr val="bg1"/>
                </a:solidFill>
                <a:latin typeface="Consolas" panose="020B0609020204030204" pitchFamily="49" charset="0"/>
              </a:rPr>
              <a:t>BlackCat</a:t>
            </a:r>
            <a:r>
              <a:rPr lang="lv-LV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. Mēs taču jau teicām, ka nebūs labi. Jūs mūs ignorējāt.</a:t>
            </a:r>
          </a:p>
          <a:p>
            <a:r>
              <a:rPr lang="lv-LV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Tagad Latvijas Universitātes sistēmas ir pilnībā kompromitētas. </a:t>
            </a:r>
          </a:p>
          <a:p>
            <a:r>
              <a:rPr lang="lv-LV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Jūsu faili ir šifrēti un studentu personas dati un starptautisko ES finansēto pētniecības projektu dati izgūti (≈ 150 GB). </a:t>
            </a:r>
          </a:p>
          <a:p>
            <a:endParaRPr lang="lv-LV" sz="2000" b="0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lv-LV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Lai atgūtu failus un novērstu publicēšanu:</a:t>
            </a:r>
          </a:p>
          <a:p>
            <a:r>
              <a:rPr lang="lv-LV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	1. Lejupielādējiet TOR pārlūkprogrammu. </a:t>
            </a:r>
          </a:p>
          <a:p>
            <a:r>
              <a:rPr lang="lv-LV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	2. Apmeklējiet: http://&lt;blackcat-the-best-ransomware-group&gt;.onion </a:t>
            </a:r>
          </a:p>
          <a:p>
            <a:r>
              <a:rPr lang="lv-LV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	3. Ievadiet savu personīgo ID: 7F2-981-AC3 </a:t>
            </a:r>
          </a:p>
          <a:p>
            <a:r>
              <a:rPr lang="lv-LV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	4. Izpildiet norādījumus – samaksājiet 50 000 eiro.</a:t>
            </a:r>
          </a:p>
          <a:p>
            <a:r>
              <a:rPr lang="lv-LV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Jums ir 24 stundas, lai sazinātos ar mums. Pēc tam izpirkuma summa pieaugs un visi dati tiks publicēti.</a:t>
            </a:r>
          </a:p>
          <a:p>
            <a:endParaRPr lang="lv-LV" sz="2000" b="0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lv-LV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Mēs vērojam jūsu neveiksmīgos mēģinājumus atjaunot sistēmas. Neiesaistiet policiju vai CERT.LV, citādi nekavējoties publicēsim pilnīgi visus datus.</a:t>
            </a:r>
          </a:p>
          <a:p>
            <a:r>
              <a:rPr lang="lv-LV" sz="2000" b="0" dirty="0">
                <a:solidFill>
                  <a:schemeClr val="bg1"/>
                </a:solidFill>
                <a:latin typeface="Consolas" panose="020B0609020204030204" pitchFamily="49" charset="0"/>
              </a:rPr>
              <a:t>--- ZIŅAS BEIGAS ---</a:t>
            </a:r>
          </a:p>
        </p:txBody>
      </p:sp>
    </p:spTree>
    <p:extLst>
      <p:ext uri="{BB962C8B-B14F-4D97-AF65-F5344CB8AC3E}">
        <p14:creationId xmlns:p14="http://schemas.microsoft.com/office/powerpoint/2010/main" val="786818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E75FE0-6F25-4036-82E1-BA6AA50B8A96}"/>
              </a:ext>
            </a:extLst>
          </p:cNvPr>
          <p:cNvSpPr txBox="1"/>
          <p:nvPr/>
        </p:nvSpPr>
        <p:spPr>
          <a:xfrm>
            <a:off x="2855640" y="260648"/>
            <a:ext cx="68407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3200" b="1" dirty="0">
                <a:solidFill>
                  <a:schemeClr val="tx1"/>
                </a:solidFill>
                <a:effectLst/>
                <a:latin typeface="Bell Gothic Black"/>
                <a:ea typeface="Calibri" panose="020F0502020204030204" pitchFamily="34" charset="0"/>
                <a:cs typeface="Calibri" panose="020F0502020204030204" pitchFamily="34" charset="0"/>
              </a:rPr>
              <a:t>Kiberuzbrukumu skaita pieaugums</a:t>
            </a: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7EC5F4-5633-4CC4-B7B4-37C239682303}"/>
              </a:ext>
            </a:extLst>
          </p:cNvPr>
          <p:cNvPicPr/>
          <p:nvPr/>
        </p:nvPicPr>
        <p:blipFill rotWithShape="1">
          <a:blip r:embed="rId3"/>
          <a:srcRect t="18086"/>
          <a:stretch/>
        </p:blipFill>
        <p:spPr>
          <a:xfrm>
            <a:off x="857596" y="1424248"/>
            <a:ext cx="10215658" cy="4486563"/>
          </a:xfrm>
          <a:prstGeom prst="rect">
            <a:avLst/>
          </a:prstGeom>
          <a:ln w="0"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2949780-0378-45A4-B2E1-556697F73678}"/>
              </a:ext>
            </a:extLst>
          </p:cNvPr>
          <p:cNvSpPr/>
          <p:nvPr/>
        </p:nvSpPr>
        <p:spPr>
          <a:xfrm>
            <a:off x="5903564" y="3376104"/>
            <a:ext cx="5904656" cy="2534707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5900" indent="-215900" eaLnBrk="1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</a:pPr>
            <a:endParaRPr lang="en-US" altLang="en-US" sz="1800" b="1">
              <a:latin typeface="Calibri" panose="020F0502020204030204" pitchFamily="34" charset="0"/>
              <a:cs typeface="DejaVu Sans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A2FC37-740E-4BCD-99F5-8EE596A1F0B5}"/>
              </a:ext>
            </a:extLst>
          </p:cNvPr>
          <p:cNvSpPr txBox="1"/>
          <p:nvPr/>
        </p:nvSpPr>
        <p:spPr>
          <a:xfrm>
            <a:off x="6059568" y="3627794"/>
            <a:ext cx="5676644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sz="24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Incidentu skaits pieauga par </a:t>
            </a:r>
            <a:r>
              <a:rPr lang="en-US" sz="24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40%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sz="24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Uzbrukumu skaits nacionālajiem un valsts resursiem pieauga </a:t>
            </a:r>
            <a:r>
              <a:rPr lang="lv-LV" sz="24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x4</a:t>
            </a:r>
            <a:endParaRPr lang="en-US" sz="2400" b="1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sz="24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Uz Latvijas resursiem vērsta ievainojamību skenēšana pieauga </a:t>
            </a:r>
            <a:r>
              <a:rPr lang="lv-LV" sz="24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x7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lv-LV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5294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5EF73-CD10-4411-8056-132366CBB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58" y="348499"/>
            <a:ext cx="10515600" cy="777875"/>
          </a:xfrm>
        </p:spPr>
        <p:txBody>
          <a:bodyPr>
            <a:normAutofit/>
          </a:bodyPr>
          <a:lstStyle/>
          <a:p>
            <a:r>
              <a:rPr lang="lv-LV" sz="4000" dirty="0"/>
              <a:t>Black </a:t>
            </a:r>
            <a:r>
              <a:rPr lang="lv-LV" sz="4000" dirty="0" err="1"/>
              <a:t>Cat</a:t>
            </a:r>
            <a:r>
              <a:rPr lang="lv-LV" sz="4000" dirty="0"/>
              <a:t> atsūtīto studentu datu paraugs</a:t>
            </a:r>
            <a:endParaRPr lang="en-US" sz="4000" dirty="0"/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DC8FFF6B-A845-4EB7-9044-142B9CADCE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9892927"/>
              </p:ext>
            </p:extLst>
          </p:nvPr>
        </p:nvGraphicFramePr>
        <p:xfrm>
          <a:off x="337358" y="1393461"/>
          <a:ext cx="11612187" cy="49898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5900">
                  <a:extLst>
                    <a:ext uri="{9D8B030D-6E8A-4147-A177-3AD203B41FA5}">
                      <a16:colId xmlns:a16="http://schemas.microsoft.com/office/drawing/2014/main" val="3669287411"/>
                    </a:ext>
                  </a:extLst>
                </a:gridCol>
                <a:gridCol w="699341">
                  <a:extLst>
                    <a:ext uri="{9D8B030D-6E8A-4147-A177-3AD203B41FA5}">
                      <a16:colId xmlns:a16="http://schemas.microsoft.com/office/drawing/2014/main" val="2359725626"/>
                    </a:ext>
                  </a:extLst>
                </a:gridCol>
                <a:gridCol w="692058">
                  <a:extLst>
                    <a:ext uri="{9D8B030D-6E8A-4147-A177-3AD203B41FA5}">
                      <a16:colId xmlns:a16="http://schemas.microsoft.com/office/drawing/2014/main" val="3538553762"/>
                    </a:ext>
                  </a:extLst>
                </a:gridCol>
                <a:gridCol w="648347">
                  <a:extLst>
                    <a:ext uri="{9D8B030D-6E8A-4147-A177-3AD203B41FA5}">
                      <a16:colId xmlns:a16="http://schemas.microsoft.com/office/drawing/2014/main" val="1281712973"/>
                    </a:ext>
                  </a:extLst>
                </a:gridCol>
                <a:gridCol w="859607">
                  <a:extLst>
                    <a:ext uri="{9D8B030D-6E8A-4147-A177-3AD203B41FA5}">
                      <a16:colId xmlns:a16="http://schemas.microsoft.com/office/drawing/2014/main" val="4236525993"/>
                    </a:ext>
                  </a:extLst>
                </a:gridCol>
                <a:gridCol w="954310">
                  <a:extLst>
                    <a:ext uri="{9D8B030D-6E8A-4147-A177-3AD203B41FA5}">
                      <a16:colId xmlns:a16="http://schemas.microsoft.com/office/drawing/2014/main" val="1215840182"/>
                    </a:ext>
                  </a:extLst>
                </a:gridCol>
                <a:gridCol w="910601">
                  <a:extLst>
                    <a:ext uri="{9D8B030D-6E8A-4147-A177-3AD203B41FA5}">
                      <a16:colId xmlns:a16="http://schemas.microsoft.com/office/drawing/2014/main" val="3949798081"/>
                    </a:ext>
                  </a:extLst>
                </a:gridCol>
                <a:gridCol w="721196">
                  <a:extLst>
                    <a:ext uri="{9D8B030D-6E8A-4147-A177-3AD203B41FA5}">
                      <a16:colId xmlns:a16="http://schemas.microsoft.com/office/drawing/2014/main" val="2658053614"/>
                    </a:ext>
                  </a:extLst>
                </a:gridCol>
                <a:gridCol w="794044">
                  <a:extLst>
                    <a:ext uri="{9D8B030D-6E8A-4147-A177-3AD203B41FA5}">
                      <a16:colId xmlns:a16="http://schemas.microsoft.com/office/drawing/2014/main" val="4118548352"/>
                    </a:ext>
                  </a:extLst>
                </a:gridCol>
                <a:gridCol w="932456">
                  <a:extLst>
                    <a:ext uri="{9D8B030D-6E8A-4147-A177-3AD203B41FA5}">
                      <a16:colId xmlns:a16="http://schemas.microsoft.com/office/drawing/2014/main" val="1623258438"/>
                    </a:ext>
                  </a:extLst>
                </a:gridCol>
                <a:gridCol w="778782">
                  <a:extLst>
                    <a:ext uri="{9D8B030D-6E8A-4147-A177-3AD203B41FA5}">
                      <a16:colId xmlns:a16="http://schemas.microsoft.com/office/drawing/2014/main" val="159623534"/>
                    </a:ext>
                  </a:extLst>
                </a:gridCol>
                <a:gridCol w="698269">
                  <a:extLst>
                    <a:ext uri="{9D8B030D-6E8A-4147-A177-3AD203B41FA5}">
                      <a16:colId xmlns:a16="http://schemas.microsoft.com/office/drawing/2014/main" val="889284550"/>
                    </a:ext>
                  </a:extLst>
                </a:gridCol>
                <a:gridCol w="1305747">
                  <a:extLst>
                    <a:ext uri="{9D8B030D-6E8A-4147-A177-3AD203B41FA5}">
                      <a16:colId xmlns:a16="http://schemas.microsoft.com/office/drawing/2014/main" val="263596461"/>
                    </a:ext>
                  </a:extLst>
                </a:gridCol>
                <a:gridCol w="801529">
                  <a:extLst>
                    <a:ext uri="{9D8B030D-6E8A-4147-A177-3AD203B41FA5}">
                      <a16:colId xmlns:a16="http://schemas.microsoft.com/office/drawing/2014/main" val="1032358421"/>
                    </a:ext>
                  </a:extLst>
                </a:gridCol>
              </a:tblGrid>
              <a:tr h="1936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Vārds Uzvārds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Personas </a:t>
                      </a:r>
                      <a:r>
                        <a:rPr lang="en-US" sz="1100" b="1" u="none" strike="noStrike" dirty="0" err="1">
                          <a:effectLst/>
                        </a:rPr>
                        <a:t>kods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Studiju programma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 err="1">
                          <a:effectLst/>
                        </a:rPr>
                        <a:t>Telefons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Adrese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E-pasts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Eksāmenu rezultāti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Studiju parāds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 err="1">
                          <a:effectLst/>
                        </a:rPr>
                        <a:t>Disciplinārā</a:t>
                      </a:r>
                      <a:r>
                        <a:rPr lang="en-US" sz="1100" b="1" u="none" strike="noStrike" dirty="0">
                          <a:effectLst/>
                        </a:rPr>
                        <a:t> </a:t>
                      </a:r>
                      <a:r>
                        <a:rPr lang="en-US" sz="1100" b="1" u="none" strike="noStrike" dirty="0" err="1">
                          <a:effectLst/>
                        </a:rPr>
                        <a:t>piezīme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Stipendijas atteikuma iemesls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 err="1">
                          <a:effectLst/>
                        </a:rPr>
                        <a:t>Invaliditātes</a:t>
                      </a:r>
                      <a:r>
                        <a:rPr lang="en-US" sz="1100" b="1" u="none" strike="noStrike" dirty="0">
                          <a:effectLst/>
                        </a:rPr>
                        <a:t> </a:t>
                      </a:r>
                      <a:r>
                        <a:rPr lang="en-US" sz="1100" b="1" u="none" strike="noStrike" dirty="0" err="1">
                          <a:effectLst/>
                        </a:rPr>
                        <a:t>statuss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u="none" strike="noStrike" dirty="0" err="1">
                          <a:effectLst/>
                        </a:rPr>
                        <a:t>Erasmus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Bankas konts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 err="1">
                          <a:effectLst/>
                        </a:rPr>
                        <a:t>Studenta</a:t>
                      </a:r>
                      <a:r>
                        <a:rPr lang="en-US" sz="1100" b="1" u="none" strike="noStrike" dirty="0">
                          <a:effectLst/>
                        </a:rPr>
                        <a:t> ID </a:t>
                      </a:r>
                      <a:r>
                        <a:rPr lang="en-US" sz="1100" b="1" u="none" strike="noStrike" dirty="0" err="1">
                          <a:effectLst/>
                        </a:rPr>
                        <a:t>foto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896275"/>
                  </a:ext>
                </a:extLst>
              </a:tr>
              <a:tr h="19365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u="none" strike="noStrike">
                          <a:effectLst/>
                        </a:rPr>
                        <a:t>Jānis Bērziņš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120501-12345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IT drošība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29123456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Rīga, Brīvības 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janis.b@student.lv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err="1">
                          <a:effectLst/>
                        </a:rPr>
                        <a:t>Datu</a:t>
                      </a:r>
                      <a:r>
                        <a:rPr lang="en-US" sz="1100" u="none" strike="noStrike" dirty="0">
                          <a:effectLst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</a:rPr>
                        <a:t>bāzes</a:t>
                      </a:r>
                      <a:r>
                        <a:rPr lang="en-US" sz="1100" u="none" strike="noStrike" dirty="0">
                          <a:effectLst/>
                        </a:rPr>
                        <a:t> – </a:t>
                      </a:r>
                      <a:r>
                        <a:rPr lang="lv-LV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1250 EUR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u="none" strike="noStrike">
                          <a:effectLst/>
                        </a:rPr>
                        <a:t>Plaģiātisma izmeklēšana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Nesekmība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LV12HABA0551045123456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IMG_001.jpg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063225"/>
                  </a:ext>
                </a:extLst>
              </a:tr>
              <a:tr h="9682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u="none" strike="noStrike">
                          <a:effectLst/>
                        </a:rPr>
                        <a:t>Elīna Kalniņa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030600 -54321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Medicīna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26543210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Jelgava, Lielā 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elina.k@student.lv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Anatomija – 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Sociālie kritēriji neatbilst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III grupa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Erasmus Roma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LV44PARX0001122334455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IMG_002.jpg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305427"/>
                  </a:ext>
                </a:extLst>
              </a:tr>
              <a:tr h="19365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Andris Ozols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220702-99887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Tiesību zinātne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20001122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u="none" strike="noStrike">
                          <a:effectLst/>
                        </a:rPr>
                        <a:t>Daugavpils, Raiņa 22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andris.o@student.lv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Civiltiesības – 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2400 EUR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Akadēmiskais brīdinājums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Zemi rezultāti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Nav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LV91UNLA0055009988776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IMG_003.jpg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9471611"/>
                  </a:ext>
                </a:extLst>
              </a:tr>
              <a:tr h="19365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u="none" strike="noStrike">
                          <a:effectLst/>
                        </a:rPr>
                        <a:t>Laura Liepiņa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150904-66778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u="none" strike="noStrike">
                          <a:effectLst/>
                        </a:rPr>
                        <a:t>Psiholoģija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27778899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Valmiera, Parka 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laura.l@student.lv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u="none" strike="noStrike">
                          <a:effectLst/>
                        </a:rPr>
                        <a:t>Klīniskā psiholoģija – 10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 pieteikta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Erasmus Berlīne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LV55RIKO2200112233445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IMG_004.jpg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5312762"/>
                  </a:ext>
                </a:extLst>
              </a:tr>
              <a:tr h="9682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u="none" strike="noStrike">
                          <a:effectLst/>
                        </a:rPr>
                        <a:t>Mārtiņš Krūmiņš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010108-44556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Aviācijas vadība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22334455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Cēsis, Dārza 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martins.k@student.lv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Aviācijas drošība – 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8</a:t>
                      </a:r>
                      <a:r>
                        <a:rPr lang="lv-LV" sz="1100" u="none" strike="noStrike" dirty="0">
                          <a:effectLst/>
                        </a:rPr>
                        <a:t>9</a:t>
                      </a:r>
                      <a:r>
                        <a:rPr lang="en-US" sz="1100" u="none" strike="noStrike" dirty="0">
                          <a:effectLst/>
                        </a:rPr>
                        <a:t>90 EUR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Kavēti maksājumi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II </a:t>
                      </a:r>
                      <a:r>
                        <a:rPr lang="en-US" sz="1100" u="none" strike="noStrike" dirty="0" err="1">
                          <a:effectLst/>
                        </a:rPr>
                        <a:t>grupa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LV12SWED0099887766554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IMG_005.jpg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6638483"/>
                  </a:ext>
                </a:extLst>
              </a:tr>
              <a:tr h="19365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Kristīne Vītola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120905-11223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Starptautiskās attiecības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26667788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Ogre, Skolas 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kristine.v@student.lv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ES tiesības – 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Nav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Erasmus Parīze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LV80HABA0002233445566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IMG_006.jpg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738535"/>
                  </a:ext>
                </a:extLst>
              </a:tr>
              <a:tr h="19365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Edgars Jansons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140799-88990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Datorzinātne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29990011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Liepāja, Jūras 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edgars.j@student.lv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Programmēšana – 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3100 EUR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u="none" strike="noStrike">
                          <a:effectLst/>
                        </a:rPr>
                        <a:t>Nesankcionēta piekļuve sistēmām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err="1">
                          <a:effectLst/>
                        </a:rPr>
                        <a:t>Disciplinār</a:t>
                      </a:r>
                      <a:r>
                        <a:rPr lang="lv-LV" sz="1100" u="none" strike="noStrike" dirty="0">
                          <a:effectLst/>
                        </a:rPr>
                        <a:t>-</a:t>
                      </a:r>
                      <a:r>
                        <a:rPr lang="en-US" sz="1100" u="none" strike="noStrike" dirty="0" err="1">
                          <a:effectLst/>
                        </a:rPr>
                        <a:t>pārkāpums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LV66PARX2200001122334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IMG_007.jpg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6836716"/>
                  </a:ext>
                </a:extLst>
              </a:tr>
              <a:tr h="9682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Sandra Meiere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300998-22334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u="none" strike="noStrike">
                          <a:effectLst/>
                        </a:rPr>
                        <a:t>Socioloģija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25556677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Tukums, Meža 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sandra.m@student.lv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err="1">
                          <a:effectLst/>
                        </a:rPr>
                        <a:t>Statistika</a:t>
                      </a:r>
                      <a:r>
                        <a:rPr lang="en-US" sz="1100" u="none" strike="noStrike" dirty="0">
                          <a:effectLst/>
                        </a:rPr>
                        <a:t> – </a:t>
                      </a:r>
                      <a:r>
                        <a:rPr lang="lv-LV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u="none" strike="noStrike">
                          <a:effectLst/>
                        </a:rPr>
                        <a:t>Nesekmība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u="none" strike="noStrike">
                          <a:effectLst/>
                        </a:rPr>
                        <a:t>Erasmus Viļņa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LV77UNLA0009988776655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IMG_008.jpg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731770"/>
                  </a:ext>
                </a:extLst>
              </a:tr>
              <a:tr h="19365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Guntis Freimanis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210205-77889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Kiberdrošība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26771234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Sigulda, Upes 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guntis.f@student.lv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Penetration Testing – 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LV22RIKO9988776655443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IMG_009.jpg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439042"/>
                  </a:ext>
                </a:extLst>
              </a:tr>
              <a:tr h="9682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Ilze Pētersone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080703-22334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Farmācija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27771122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Rīga, Saules 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ilze.p@student.lv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u="none" strike="noStrike">
                          <a:effectLst/>
                        </a:rPr>
                        <a:t>Organiskā ķīmija – 4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670 EUR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Kavēta iesniegšana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III grupa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Erasmus Helsinki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LV11HABA3344556677889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IMG_010.jpg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0701744"/>
                  </a:ext>
                </a:extLst>
              </a:tr>
              <a:tr h="19365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u="none" strike="noStrike">
                          <a:effectLst/>
                        </a:rPr>
                        <a:t>Kaspars Ziediņš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190506-66778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u="none" strike="noStrike">
                          <a:effectLst/>
                        </a:rPr>
                        <a:t>Uzņēmējdarbība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20009988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Jelgava, Rīgas 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kaspars.z@student.lv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Finanses – 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1900 EUR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Akadēmiskais pārkāpums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Zemi rezultāti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LV45SWED1122334455667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IMG_011.jpg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0129850"/>
                  </a:ext>
                </a:extLst>
              </a:tr>
              <a:tr h="1086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Agnese </a:t>
                      </a:r>
                      <a:r>
                        <a:rPr lang="en-US" sz="1100" u="none" strike="noStrike" dirty="0" err="1">
                          <a:effectLst/>
                        </a:rPr>
                        <a:t>Priede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110905-33445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u="none" strike="noStrike">
                          <a:effectLst/>
                        </a:rPr>
                        <a:t>Pedagoģija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23334455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Cēsis, Liepu 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agnese.p@student.lv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u="none" strike="noStrike">
                          <a:effectLst/>
                        </a:rPr>
                        <a:t>Pedagoģija – 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Nav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Erasmus Tallina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LV67PARX9988112233445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IMG_012.jpg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617973"/>
                  </a:ext>
                </a:extLst>
              </a:tr>
              <a:tr h="96829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21" marR="2421" marT="242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0602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8248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954" y="221294"/>
            <a:ext cx="9144000" cy="673288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F26845"/>
                </a:solidFill>
              </a:rPr>
              <a:t>Piektā kārta: sākas laika atskaite</a:t>
            </a:r>
            <a:endParaRPr lang="en-LV" sz="4000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3B6030-096A-4F12-AC69-205CA865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AFAEE9-CE3E-3333-46A6-CEE7957A0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0E24ECD-AB7B-4C24-82E7-465D5F1CE4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6229" y="139915"/>
            <a:ext cx="2260600" cy="749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623DD8-4E4F-49A4-8A4F-BEA3F2186B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1556792"/>
            <a:ext cx="4752528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8180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954" y="221294"/>
            <a:ext cx="9144000" cy="1175244"/>
          </a:xfrm>
        </p:spPr>
        <p:txBody>
          <a:bodyPr>
            <a:normAutofit fontScale="90000"/>
          </a:bodyPr>
          <a:lstStyle/>
          <a:p>
            <a:r>
              <a:rPr lang="lv-LV" sz="4400" b="1" dirty="0">
                <a:solidFill>
                  <a:srgbClr val="F26845"/>
                </a:solidFill>
              </a:rPr>
              <a:t>Kā atrisinājāt </a:t>
            </a:r>
            <a:r>
              <a:rPr lang="lv-LV" sz="4400" b="1" dirty="0" err="1">
                <a:solidFill>
                  <a:srgbClr val="F26845"/>
                </a:solidFill>
              </a:rPr>
              <a:t>kiberkrīzi</a:t>
            </a:r>
            <a:r>
              <a:rPr lang="lv-LV" sz="4400" b="1" dirty="0">
                <a:solidFill>
                  <a:srgbClr val="F26845"/>
                </a:solidFill>
              </a:rPr>
              <a:t>?</a:t>
            </a:r>
            <a:br>
              <a:rPr lang="lv-LV" sz="4400" b="1" dirty="0">
                <a:solidFill>
                  <a:srgbClr val="F26845"/>
                </a:solidFill>
              </a:rPr>
            </a:br>
            <a:r>
              <a:rPr lang="lv-LV" sz="4400" b="1" dirty="0">
                <a:solidFill>
                  <a:srgbClr val="F26845"/>
                </a:solidFill>
              </a:rPr>
              <a:t>Komandu </a:t>
            </a:r>
            <a:r>
              <a:rPr lang="lv-LV" sz="4400" b="1" dirty="0" err="1">
                <a:solidFill>
                  <a:srgbClr val="F26845"/>
                </a:solidFill>
              </a:rPr>
              <a:t>brīfi</a:t>
            </a:r>
            <a:endParaRPr lang="en-LV" sz="4400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3B6030-096A-4F12-AC69-205CA865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AFAEE9-CE3E-3333-46A6-CEE7957A0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0E24ECD-AB7B-4C24-82E7-465D5F1CE4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6229" y="139915"/>
            <a:ext cx="2260600" cy="749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CDA38B1-A1E5-4308-AC03-945DA82792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9529" y="2719064"/>
            <a:ext cx="2413000" cy="172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D209A3E-F0D2-41EF-A98C-0D0BD1E937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4511" y="2719064"/>
            <a:ext cx="2413000" cy="1727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AA59AB5-5CF5-4FD1-A445-2AB1A2DB01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04547" y="2719064"/>
            <a:ext cx="2413000" cy="1727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76A71A7-2349-4E1E-ADF0-23F2755512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929" y="2728323"/>
            <a:ext cx="24130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4983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954" y="221294"/>
            <a:ext cx="9144000" cy="673288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F26845"/>
                </a:solidFill>
              </a:rPr>
              <a:t>Piektdiena, plkst.14:30</a:t>
            </a:r>
            <a:endParaRPr lang="en-LV" sz="4000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3B6030-096A-4F12-AC69-205CA865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AFAEE9-CE3E-3333-46A6-CEE7957A0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924173-A360-79B1-55D0-076144414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1848" y="208688"/>
            <a:ext cx="2057400" cy="698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293912-779E-43B5-9E88-3EF128743DEF}"/>
              </a:ext>
            </a:extLst>
          </p:cNvPr>
          <p:cNvSpPr txBox="1"/>
          <p:nvPr/>
        </p:nvSpPr>
        <p:spPr>
          <a:xfrm>
            <a:off x="805467" y="1024627"/>
            <a:ext cx="10778317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🛠 </a:t>
            </a:r>
            <a:r>
              <a:rPr lang="lv-LV" sz="2800" b="1" dirty="0"/>
              <a:t>Saņemts pieteikums no Studentu servisa darbinieka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b="0" dirty="0"/>
              <a:t>Viņ</a:t>
            </a:r>
            <a:r>
              <a:rPr lang="lv-LV" sz="2800" dirty="0"/>
              <a:t>š </a:t>
            </a:r>
            <a:r>
              <a:rPr lang="lv-LV" sz="2800" b="0" dirty="0"/>
              <a:t>informē, ka dators kopš rīta darbojas ļoti lēni.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b="0" dirty="0"/>
              <a:t>Pieņēma, ka antivīruss veic pārbaudi, tāpēc sākotnēji neko neziņoja.</a:t>
            </a:r>
            <a:endParaRPr lang="lv-LV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b="0" dirty="0"/>
              <a:t>Viņš pagājušajā nedēļā saņēmis aizdomīgu, kuru ir atvēris.</a:t>
            </a:r>
            <a:endParaRPr lang="lv-LV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b="0" dirty="0"/>
              <a:t>Viņa datora ekrānā parādījies šāds paziņojums:</a:t>
            </a:r>
          </a:p>
          <a:p>
            <a:endParaRPr lang="lv-LV" sz="2800" dirty="0"/>
          </a:p>
          <a:p>
            <a:endParaRPr lang="lv-LV" sz="2800" dirty="0"/>
          </a:p>
          <a:p>
            <a:endParaRPr lang="lv-LV" sz="2800" dirty="0"/>
          </a:p>
          <a:p>
            <a:r>
              <a:rPr lang="en-US" sz="2800" b="1" dirty="0"/>
              <a:t>🛠</a:t>
            </a:r>
            <a:r>
              <a:rPr lang="lv-LV" sz="2800" b="1" dirty="0"/>
              <a:t> IT eksperti pārbauda pagājušās nedēļas notikumus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b="0" dirty="0"/>
              <a:t>Universitātē tiešām saņemti mērķēti pikšķerēšanas e-pasti par finansējuma apguvi</a:t>
            </a:r>
            <a:endParaRPr lang="lv-LV" sz="2800" b="0" dirty="0">
              <a:solidFill>
                <a:schemeClr val="bg1"/>
              </a:solidFill>
            </a:endParaRPr>
          </a:p>
        </p:txBody>
      </p:sp>
      <p:pic>
        <p:nvPicPr>
          <p:cNvPr id="1026" name="Picture 2" descr="7+ Ways]C drive Full or Running out of Space Fixes">
            <a:extLst>
              <a:ext uri="{FF2B5EF4-FFF2-40B4-BE49-F238E27FC236}">
                <a16:creationId xmlns:a16="http://schemas.microsoft.com/office/drawing/2014/main" id="{3A96009F-06D2-4F4C-A988-A9FE180FB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436" y="3321911"/>
            <a:ext cx="4010892" cy="113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2309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954" y="221294"/>
            <a:ext cx="9144000" cy="673288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F26845"/>
                </a:solidFill>
              </a:rPr>
              <a:t>Piektdiena, plkst.15:00</a:t>
            </a:r>
            <a:endParaRPr lang="en-LV" sz="4000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3B6030-096A-4F12-AC69-205CA865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AFAEE9-CE3E-3333-46A6-CEE7957A0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924173-A360-79B1-55D0-076144414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1848" y="208688"/>
            <a:ext cx="2057400" cy="698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293912-779E-43B5-9E88-3EF128743DEF}"/>
              </a:ext>
            </a:extLst>
          </p:cNvPr>
          <p:cNvSpPr txBox="1"/>
          <p:nvPr/>
        </p:nvSpPr>
        <p:spPr>
          <a:xfrm>
            <a:off x="805467" y="1024627"/>
            <a:ext cx="10778317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🛠 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IT</a:t>
            </a:r>
            <a:r>
              <a:rPr kumimoji="0" lang="lv-LV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saņem</a:t>
            </a:r>
            <a:r>
              <a:rPr kumimoji="0" lang="lv-LV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30 jaunus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pieteikumu</a:t>
            </a:r>
            <a:r>
              <a:rPr kumimoji="0" lang="lv-LV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 no fakultāšu un administrācijas darbiniekiem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lv-LV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prakstītā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problēma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ir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līdzīga</a:t>
            </a:r>
            <a:r>
              <a:rPr kumimoji="0" lang="lv-LV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tai, ko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piedzīvoja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lv-LV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Studentu servisa darbinieks (datori strādā lēni, nevar piekļūt mapēm, utt.)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lv-LV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💻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Sākotnēj</a:t>
            </a:r>
            <a:r>
              <a:rPr kumimoji="0" lang="lv-LV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ie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lv-LV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IT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novēro</a:t>
            </a:r>
            <a:r>
              <a:rPr kumimoji="0" lang="lv-LV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jumi liecina, ka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lv-LV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</a:t>
            </a:r>
            <a:r>
              <a:rPr lang="lv-LV" altLang="en-US" sz="2600" b="0" dirty="0"/>
              <a:t>rī citi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lv-LV" altLang="en-US" sz="2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Windows</a:t>
            </a:r>
            <a:r>
              <a:rPr kumimoji="0" lang="lv-LV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un </a:t>
            </a:r>
            <a:r>
              <a:rPr kumimoji="0" lang="lv-LV" altLang="en-US" sz="2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Mac</a:t>
            </a:r>
            <a:r>
              <a:rPr kumimoji="0" lang="lv-LV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datori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uzrāda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tās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pašas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problēmas</a:t>
            </a:r>
            <a:r>
              <a:rPr kumimoji="0" lang="lv-LV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;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lang="lv-LV" altLang="en-US" sz="2600" dirty="0"/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lv-LV" altLang="en-US" sz="2600" b="0" dirty="0"/>
              <a:t>gandrīz visiem datoriem ir attālinātas piekļuves tiesības.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lv-LV" altLang="en-US" sz="1400" b="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💻 </a:t>
            </a:r>
            <a:r>
              <a:rPr kumimoji="0" lang="lv-LV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Pēc IT analīzes tiek konstatēts, ka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lv-LV" altLang="en-US" sz="2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v</a:t>
            </a:r>
            <a:r>
              <a:rPr lang="lv-LV" altLang="en-US" sz="2600" dirty="0"/>
              <a:t>ienā no šiem datoriem ir uzinstalēts neatbilstošs tehnoloģiju rīks ar sētas durvju piekļuvi (</a:t>
            </a:r>
            <a:r>
              <a:rPr lang="lv-LV" altLang="en-US" sz="2600" i="1" dirty="0" err="1"/>
              <a:t>backdoors</a:t>
            </a:r>
            <a:r>
              <a:rPr lang="lv-LV" altLang="en-US" sz="2600" dirty="0"/>
              <a:t>);</a:t>
            </a:r>
            <a:r>
              <a:rPr lang="lv-LV" altLang="en-US" sz="2600" b="0" dirty="0"/>
              <a:t>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lv-LV" altLang="en-US" sz="2600" b="0" dirty="0"/>
              <a:t>Pastāv </a:t>
            </a:r>
            <a:r>
              <a:rPr lang="lv-LV" altLang="en-US" sz="2600" b="0" u="sng" dirty="0"/>
              <a:t>bažas</a:t>
            </a:r>
            <a:r>
              <a:rPr lang="lv-LV" altLang="en-US" sz="2600" b="0" dirty="0"/>
              <a:t>, ka šis varētu būt </a:t>
            </a:r>
            <a:r>
              <a:rPr lang="lv-LV" altLang="en-US" sz="2600" b="0" dirty="0" err="1"/>
              <a:t>izspiedējvīrusa</a:t>
            </a:r>
            <a:r>
              <a:rPr lang="lv-LV" altLang="en-US" sz="2600" b="0" dirty="0"/>
              <a:t> grupas «</a:t>
            </a:r>
            <a:r>
              <a:rPr lang="lv-LV" altLang="en-US" sz="2600" b="0" dirty="0" err="1"/>
              <a:t>BlackCat</a:t>
            </a:r>
            <a:r>
              <a:rPr lang="lv-LV" altLang="en-US" sz="2600" b="0" dirty="0"/>
              <a:t>» uzbrukums.</a:t>
            </a:r>
          </a:p>
        </p:txBody>
      </p:sp>
    </p:spTree>
    <p:extLst>
      <p:ext uri="{BB962C8B-B14F-4D97-AF65-F5344CB8AC3E}">
        <p14:creationId xmlns:p14="http://schemas.microsoft.com/office/powerpoint/2010/main" val="645124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954" y="221294"/>
            <a:ext cx="9144000" cy="673288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F26845"/>
                </a:solidFill>
              </a:rPr>
              <a:t>Piektdiena, plkst.16:00</a:t>
            </a:r>
            <a:endParaRPr lang="en-LV" sz="4000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3B6030-096A-4F12-AC69-205CA865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AFAEE9-CE3E-3333-46A6-CEE7957A0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924173-A360-79B1-55D0-076144414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1848" y="208688"/>
            <a:ext cx="2057400" cy="698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293912-779E-43B5-9E88-3EF128743DEF}"/>
              </a:ext>
            </a:extLst>
          </p:cNvPr>
          <p:cNvSpPr txBox="1"/>
          <p:nvPr/>
        </p:nvSpPr>
        <p:spPr>
          <a:xfrm>
            <a:off x="710738" y="889215"/>
            <a:ext cx="1101707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⚠ </a:t>
            </a:r>
            <a:r>
              <a:rPr kumimoji="0" lang="lv-LV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IT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konstatē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anomālij</a:t>
            </a:r>
            <a:r>
              <a:rPr kumimoji="0" lang="lv-LV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as</a:t>
            </a:r>
            <a:r>
              <a:rPr kumimoji="0" lang="lv-LV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dažādās sistēmās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lv-LV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identificēta piekļuve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daudz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vairāk</a:t>
            </a:r>
            <a:r>
              <a:rPr kumimoji="0" lang="lv-LV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failiem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un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mapēm</a:t>
            </a:r>
            <a:r>
              <a:rPr kumimoji="0" lang="lv-LV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nekā ierasts.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lv-LV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rtl="0"/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🚨 </a:t>
            </a:r>
            <a:r>
              <a:rPr lang="lv-LV" sz="2400" b="0" dirty="0"/>
              <a:t>Datoros, kuri bija uzrādījuši problēmas, </a:t>
            </a:r>
            <a:r>
              <a:rPr lang="lv-LV" sz="2400" dirty="0"/>
              <a:t>parādās </a:t>
            </a:r>
            <a:r>
              <a:rPr lang="lv-LV" sz="2400" b="1" dirty="0"/>
              <a:t>«</a:t>
            </a:r>
            <a:r>
              <a:rPr lang="lv-LV" sz="2400" b="1" dirty="0" err="1"/>
              <a:t>BlackCat</a:t>
            </a:r>
            <a:r>
              <a:rPr lang="lv-LV" sz="2400" b="1" dirty="0"/>
              <a:t>» paziņojums par </a:t>
            </a:r>
            <a:r>
              <a:rPr lang="lv-LV" sz="2400" b="1" dirty="0" err="1"/>
              <a:t>izspiedējvīrusa</a:t>
            </a:r>
            <a:r>
              <a:rPr lang="lv-LV" sz="2400" b="1" dirty="0"/>
              <a:t> klātbūtni.</a:t>
            </a:r>
          </a:p>
          <a:p>
            <a:pPr rtl="0"/>
            <a:endParaRPr lang="lv-LV" sz="2400" b="0" dirty="0"/>
          </a:p>
          <a:p>
            <a:pPr rtl="0"/>
            <a:r>
              <a:rPr lang="en-US" sz="2400" dirty="0"/>
              <a:t>🌐 </a:t>
            </a:r>
            <a:r>
              <a:rPr lang="lv-LV" sz="2400" b="1" dirty="0"/>
              <a:t>Informācija par datu noplūdi </a:t>
            </a:r>
            <a:endParaRPr lang="en-US" sz="2400" b="1" dirty="0"/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lv-LV" sz="2400" b="0" dirty="0"/>
              <a:t>Tumšajā tīmeklī uzturētā mājaslapa </a:t>
            </a:r>
            <a:r>
              <a:rPr lang="lv-LV" sz="2400" b="1" dirty="0" err="1"/>
              <a:t>blackcat-support.onion</a:t>
            </a:r>
            <a:r>
              <a:rPr lang="lv-LV" sz="2400" b="1" dirty="0"/>
              <a:t> </a:t>
            </a:r>
            <a:r>
              <a:rPr lang="lv-LV" sz="2400" b="0" dirty="0"/>
              <a:t>ziņo, ka viņu rīcībā ir vairāki GB Livonijas Universitātes studentu personas datu un starptautisko ES finansēto pētniecības projektu datu.</a:t>
            </a:r>
          </a:p>
          <a:p>
            <a:pPr rtl="0"/>
            <a:endParaRPr lang="lv-LV" sz="2400" b="0" dirty="0"/>
          </a:p>
          <a:p>
            <a:pPr rtl="0"/>
            <a:r>
              <a:rPr lang="en-US" sz="2400" dirty="0"/>
              <a:t>📢 </a:t>
            </a:r>
            <a:r>
              <a:rPr lang="en-US" sz="2400" b="1" dirty="0" err="1"/>
              <a:t>Sabiedrības</a:t>
            </a:r>
            <a:r>
              <a:rPr lang="en-US" sz="2400" b="1" dirty="0"/>
              <a:t> </a:t>
            </a:r>
            <a:r>
              <a:rPr lang="en-US" sz="2400" b="1" dirty="0" err="1"/>
              <a:t>reakcija</a:t>
            </a:r>
            <a:endParaRPr lang="lv-LV" sz="2400" b="1" dirty="0"/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lv-LV" sz="2400" b="0" dirty="0"/>
              <a:t>Kāds </a:t>
            </a:r>
            <a:r>
              <a:rPr lang="lv-LV" sz="2400" b="0" dirty="0" err="1"/>
              <a:t>ietekmelis</a:t>
            </a:r>
            <a:r>
              <a:rPr lang="lv-LV" sz="2400" b="0" dirty="0"/>
              <a:t> pamanījis info tumšajā tīmeklī un pārpublicējis «Black </a:t>
            </a:r>
            <a:r>
              <a:rPr lang="lv-LV" sz="2400" b="0" dirty="0" err="1"/>
              <a:t>Cat</a:t>
            </a:r>
            <a:r>
              <a:rPr lang="lv-LV" sz="2400" b="0" dirty="0"/>
              <a:t>» ziņu </a:t>
            </a:r>
            <a:r>
              <a:rPr lang="lv-LV" sz="2400" b="0" i="1" dirty="0"/>
              <a:t>X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lv-LV" sz="2400" b="0" dirty="0"/>
              <a:t>Sociālajos medijos izplatās ziņas, ka </a:t>
            </a:r>
            <a:r>
              <a:rPr lang="lv-LV" sz="2400" dirty="0"/>
              <a:t>Livonijas Universitāte</a:t>
            </a:r>
            <a:r>
              <a:rPr lang="lv-LV" sz="2400" b="0" dirty="0"/>
              <a:t> ir cietusi kiberuzbrukumā, studentu un sadarbības universitāšu dati, pētniecības rezultāti</a:t>
            </a:r>
          </a:p>
        </p:txBody>
      </p:sp>
    </p:spTree>
    <p:extLst>
      <p:ext uri="{BB962C8B-B14F-4D97-AF65-F5344CB8AC3E}">
        <p14:creationId xmlns:p14="http://schemas.microsoft.com/office/powerpoint/2010/main" val="15331838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954" y="221294"/>
            <a:ext cx="9144000" cy="673288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F26845"/>
                </a:solidFill>
              </a:rPr>
              <a:t>Piektdiena, plkst.17:00</a:t>
            </a:r>
            <a:endParaRPr lang="en-LV" sz="4000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3B6030-096A-4F12-AC69-205CA865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AFAEE9-CE3E-3333-46A6-CEE7957A0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924173-A360-79B1-55D0-076144414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1848" y="208688"/>
            <a:ext cx="2057400" cy="698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293912-779E-43B5-9E88-3EF128743DEF}"/>
              </a:ext>
            </a:extLst>
          </p:cNvPr>
          <p:cNvSpPr txBox="1"/>
          <p:nvPr/>
        </p:nvSpPr>
        <p:spPr>
          <a:xfrm>
            <a:off x="781716" y="965250"/>
            <a:ext cx="10989106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</a:pPr>
            <a:r>
              <a:rPr lang="en-US" sz="2400" b="0" i="0" dirty="0">
                <a:solidFill>
                  <a:srgbClr val="000000"/>
                </a:solidFill>
                <a:effectLst/>
                <a:latin typeface="+mn-lt"/>
              </a:rPr>
              <a:t>🛡 </a:t>
            </a:r>
            <a:r>
              <a:rPr lang="lv-LV" sz="2400" b="1" i="0" dirty="0">
                <a:solidFill>
                  <a:srgbClr val="000000"/>
                </a:solidFill>
                <a:effectLst/>
                <a:latin typeface="+mn-lt"/>
              </a:rPr>
              <a:t>IT īstenotie pretpasākumi šķiet efektīvi – </a:t>
            </a:r>
            <a:r>
              <a:rPr lang="lv-LV" sz="2400" i="0" dirty="0">
                <a:solidFill>
                  <a:srgbClr val="000000"/>
                </a:solidFill>
                <a:effectLst/>
                <a:latin typeface="+mn-lt"/>
              </a:rPr>
              <a:t>pagaidām n</a:t>
            </a:r>
            <a:r>
              <a:rPr lang="lv-LV" sz="2400" b="0" dirty="0"/>
              <a:t>av pierādījumu,</a:t>
            </a:r>
            <a:r>
              <a:rPr lang="lv-LV" sz="2400" dirty="0"/>
              <a:t> </a:t>
            </a:r>
            <a:r>
              <a:rPr lang="lv-LV" sz="2400" b="0" dirty="0"/>
              <a:t>ka vīruss izplatītos tālāk vai būtu skarti studentu personas dati vai starptautisko ES finansēto pētniecības projektu dati. </a:t>
            </a:r>
            <a:r>
              <a:rPr lang="lv-LV" sz="2400" b="1" dirty="0"/>
              <a:t>IT secina, ka:</a:t>
            </a:r>
          </a:p>
          <a:p>
            <a:pPr marL="342900" indent="-342900" rtl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b="0" i="0" dirty="0">
                <a:solidFill>
                  <a:srgbClr val="000000"/>
                </a:solidFill>
                <a:effectLst/>
                <a:latin typeface="+mn-lt"/>
              </a:rPr>
              <a:t>31 dators ir inficēts un vairs nav lietojams;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b="0" i="0" dirty="0">
                <a:solidFill>
                  <a:srgbClr val="000000"/>
                </a:solidFill>
                <a:effectLst/>
                <a:latin typeface="+mn-lt"/>
              </a:rPr>
              <a:t>internets vairākās </a:t>
            </a:r>
            <a:r>
              <a:rPr lang="lv-LV" sz="2000" dirty="0" err="1">
                <a:solidFill>
                  <a:srgbClr val="000000"/>
                </a:solidFill>
              </a:rPr>
              <a:t>LivU</a:t>
            </a:r>
            <a:r>
              <a:rPr lang="lv-LV" sz="2000" dirty="0">
                <a:solidFill>
                  <a:srgbClr val="000000"/>
                </a:solidFill>
              </a:rPr>
              <a:t> ēkās darbojas lēni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+mn-lt"/>
              </a:rPr>
              <a:t>;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0000"/>
                </a:solidFill>
                <a:latin typeface="+mn-lt"/>
              </a:rPr>
              <a:t>atrasts viens jauns administratora konts ar privilēģijām;</a:t>
            </a:r>
            <a:endParaRPr lang="lv-LV" sz="2000" b="0" i="0" dirty="0">
              <a:solidFill>
                <a:srgbClr val="000000"/>
              </a:solidFill>
              <a:effectLst/>
              <a:latin typeface="+mn-lt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+mn-lt"/>
              </a:rPr>
              <a:t>1 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+mn-lt"/>
              </a:rPr>
              <a:t>novecojis serveris ir ietekmēts, to būs nepieciešams nomainīt.</a:t>
            </a:r>
          </a:p>
          <a:p>
            <a:pPr>
              <a:spcBef>
                <a:spcPts val="600"/>
              </a:spcBef>
            </a:pPr>
            <a:endParaRPr lang="lv-LV" sz="700" b="0" i="0" dirty="0">
              <a:solidFill>
                <a:srgbClr val="000000"/>
              </a:solidFill>
              <a:effectLst/>
              <a:latin typeface="+mn-lt"/>
            </a:endParaRPr>
          </a:p>
          <a:p>
            <a:pPr>
              <a:spcBef>
                <a:spcPts val="600"/>
              </a:spcBef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⚠ </a:t>
            </a:r>
            <a:r>
              <a:rPr kumimoji="0" lang="lv-LV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Tiek konstatēts p</a:t>
            </a:r>
            <a:r>
              <a:rPr lang="lv-LV" sz="2400" b="1" dirty="0"/>
              <a:t>iekļuves atteices uzbrukums (</a:t>
            </a:r>
            <a:r>
              <a:rPr lang="lv-LV" sz="2400" b="1" dirty="0" err="1"/>
              <a:t>DDoS</a:t>
            </a:r>
            <a:r>
              <a:rPr lang="lv-LV" sz="2400" b="1" dirty="0"/>
              <a:t>) Livonijas Universitātes mājaslapai </a:t>
            </a:r>
            <a:r>
              <a:rPr lang="lv-LV" sz="2400" b="1" dirty="0">
                <a:solidFill>
                  <a:srgbClr val="0070C0"/>
                </a:solidFill>
              </a:rPr>
              <a:t>www.livu.lv</a:t>
            </a:r>
            <a:r>
              <a:rPr lang="lv-LV" sz="2400" dirty="0"/>
              <a:t>, tā nav pieejama. </a:t>
            </a:r>
          </a:p>
          <a:p>
            <a:pPr>
              <a:spcBef>
                <a:spcPts val="600"/>
              </a:spcBef>
            </a:pPr>
            <a:endParaRPr lang="lv-LV" sz="600" dirty="0"/>
          </a:p>
          <a:p>
            <a:pPr rtl="0"/>
            <a:r>
              <a:rPr lang="en-US" sz="2400" dirty="0"/>
              <a:t>📞</a:t>
            </a:r>
            <a:r>
              <a:rPr lang="lv-LV" sz="2400" dirty="0"/>
              <a:t> </a:t>
            </a:r>
            <a:r>
              <a:rPr lang="lv-LV" sz="2400" b="1" dirty="0"/>
              <a:t>Zvans rektoram no izglītības ministres -  </a:t>
            </a:r>
            <a:r>
              <a:rPr lang="lv-LV" sz="2400" dirty="0"/>
              <a:t>viņa jautā</a:t>
            </a:r>
            <a:r>
              <a:rPr lang="lv-LV" sz="2400" b="0" dirty="0"/>
              <a:t>, kā un kāpēc studentu dati varētu būt noplūduši tumšajā tīmeklī</a:t>
            </a:r>
            <a:endParaRPr lang="lv-LV" sz="2800" b="0" dirty="0"/>
          </a:p>
        </p:txBody>
      </p:sp>
    </p:spTree>
    <p:extLst>
      <p:ext uri="{BB962C8B-B14F-4D97-AF65-F5344CB8AC3E}">
        <p14:creationId xmlns:p14="http://schemas.microsoft.com/office/powerpoint/2010/main" val="10050014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954" y="221294"/>
            <a:ext cx="9144000" cy="673288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F26845"/>
                </a:solidFill>
              </a:rPr>
              <a:t>Piektdiena, plkst.18:00</a:t>
            </a:r>
            <a:endParaRPr lang="en-LV" sz="4000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3B6030-096A-4F12-AC69-205CA865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AFAEE9-CE3E-3333-46A6-CEE7957A0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924173-A360-79B1-55D0-076144414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1848" y="208688"/>
            <a:ext cx="2057400" cy="698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293912-779E-43B5-9E88-3EF128743DEF}"/>
              </a:ext>
            </a:extLst>
          </p:cNvPr>
          <p:cNvSpPr txBox="1"/>
          <p:nvPr/>
        </p:nvSpPr>
        <p:spPr>
          <a:xfrm>
            <a:off x="710738" y="889215"/>
            <a:ext cx="1103514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💻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lv-LV" sz="2400" dirty="0">
                <a:solidFill>
                  <a:srgbClr val="000000"/>
                </a:solidFill>
                <a:latin typeface="+mn-lt"/>
              </a:rPr>
              <a:t>Diemžēl ITS veiktā analīze liecina, ka </a:t>
            </a:r>
            <a:r>
              <a:rPr lang="lv-LV" sz="2400" b="1" dirty="0" err="1">
                <a:solidFill>
                  <a:srgbClr val="000000"/>
                </a:solidFill>
                <a:latin typeface="+mn-lt"/>
              </a:rPr>
              <a:t>izspiedējvīruss</a:t>
            </a:r>
            <a:r>
              <a:rPr lang="lv-LV" sz="2400" b="1" dirty="0">
                <a:solidFill>
                  <a:srgbClr val="000000"/>
                </a:solidFill>
                <a:latin typeface="+mn-lt"/>
              </a:rPr>
              <a:t> izplatījies tālāk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lv-LV" sz="2400" dirty="0"/>
              <a:t>sašifrētas nozīmīgākās </a:t>
            </a:r>
            <a:r>
              <a:rPr lang="lv-LV" sz="2400" dirty="0" err="1"/>
              <a:t>LivU</a:t>
            </a:r>
            <a:r>
              <a:rPr lang="lv-LV" sz="2400" dirty="0"/>
              <a:t> sistēmas;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lv-LV" sz="2400" dirty="0"/>
              <a:t>sašifrēti un izgūti </a:t>
            </a:r>
            <a:r>
              <a:rPr lang="lv-LV" sz="2400" b="0" dirty="0"/>
              <a:t>studentu personas dati un starptautisko ES finansēto pētniecības projektu dati; 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lv-LV" sz="2400" b="0" dirty="0"/>
              <a:t>sašifrētas arī tiešsaistes  rezerves kopijas nulles dienas ievainojamības dēļ.</a:t>
            </a:r>
          </a:p>
          <a:p>
            <a:pPr rtl="0"/>
            <a:endParaRPr lang="lv-LV" sz="1400" dirty="0">
              <a:solidFill>
                <a:srgbClr val="000000"/>
              </a:solidFill>
              <a:latin typeface="+mn-lt"/>
            </a:endParaRPr>
          </a:p>
          <a:p>
            <a:pPr rtl="0"/>
            <a:r>
              <a:rPr lang="en-US" sz="2400" dirty="0"/>
              <a:t>📢 </a:t>
            </a:r>
            <a:r>
              <a:rPr lang="lv-LV" sz="2400" b="1" dirty="0"/>
              <a:t>Ar jums tieši sazinās «</a:t>
            </a:r>
            <a:r>
              <a:rPr lang="lv-LV" sz="2400" b="1" dirty="0" err="1"/>
              <a:t>BlackCat</a:t>
            </a:r>
            <a:r>
              <a:rPr lang="lv-LV" sz="2400" b="1" dirty="0"/>
              <a:t> </a:t>
            </a:r>
            <a:r>
              <a:rPr lang="lv-LV" sz="2400" b="1" dirty="0" err="1"/>
              <a:t>Support</a:t>
            </a:r>
            <a:r>
              <a:rPr lang="lv-LV" sz="2400" b="1" dirty="0"/>
              <a:t>» un </a:t>
            </a:r>
            <a:r>
              <a:rPr lang="lv-LV" sz="2400" b="1" dirty="0" err="1"/>
              <a:t>atsūta</a:t>
            </a:r>
            <a:r>
              <a:rPr lang="lv-LV" sz="2400" b="1" dirty="0"/>
              <a:t> </a:t>
            </a:r>
            <a:r>
              <a:rPr lang="lv-LV" sz="2400" b="1" dirty="0" err="1"/>
              <a:t>pieradījumus</a:t>
            </a:r>
            <a:r>
              <a:rPr lang="lv-LV" sz="2400" b="1" dirty="0"/>
              <a:t>, ka tiešām izgūti LU studentu personas dati un starptautisko ES finansēto pētniecības projektu dati. </a:t>
            </a:r>
          </a:p>
          <a:p>
            <a:pPr marL="457200" indent="-457200" rtl="0">
              <a:buFont typeface="Arial" panose="020B0604020202020204" pitchFamily="34" charset="0"/>
              <a:buChar char="•"/>
            </a:pPr>
            <a:r>
              <a:rPr lang="lv-LV" sz="2400" b="0" dirty="0">
                <a:latin typeface="+mn-lt"/>
              </a:rPr>
              <a:t>izspiedēji pieprasa 50 000 eiro (1 </a:t>
            </a:r>
            <a:r>
              <a:rPr lang="lv-LV" sz="2400" b="0" dirty="0" err="1">
                <a:latin typeface="+mn-lt"/>
              </a:rPr>
              <a:t>bitkoinu</a:t>
            </a:r>
            <a:r>
              <a:rPr lang="lv-LV" sz="2400" b="0" dirty="0">
                <a:latin typeface="+mn-lt"/>
              </a:rPr>
              <a:t>), kas jāsamaksā 24h laikā;</a:t>
            </a:r>
          </a:p>
          <a:p>
            <a:pPr marL="457200" indent="-457200" rtl="0">
              <a:buFont typeface="Arial" panose="020B0604020202020204" pitchFamily="34" charset="0"/>
              <a:buChar char="•"/>
            </a:pPr>
            <a:r>
              <a:rPr lang="lv-LV" sz="2400" b="0" i="0" dirty="0">
                <a:solidFill>
                  <a:srgbClr val="000000"/>
                </a:solidFill>
                <a:effectLst/>
                <a:latin typeface="+mn-lt"/>
              </a:rPr>
              <a:t>pēc naudas saņemšanas tiks iedota atšifrēšanas atslēga;</a:t>
            </a:r>
          </a:p>
          <a:p>
            <a:pPr marL="457200" indent="-457200" rtl="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000000"/>
                </a:solidFill>
              </a:rPr>
              <a:t>ja samaksa netiks saņemta, visi studentu personas dati un </a:t>
            </a:r>
            <a:r>
              <a:rPr lang="lv-LV" sz="2400" b="0" dirty="0"/>
              <a:t>starptautisko ES finansēto pētniecības projektu dati </a:t>
            </a:r>
            <a:r>
              <a:rPr lang="lv-LV" sz="2400" dirty="0">
                <a:solidFill>
                  <a:srgbClr val="000000"/>
                </a:solidFill>
              </a:rPr>
              <a:t>tiks publicēti sociālajos medijos.  </a:t>
            </a:r>
            <a:endParaRPr lang="lv-LV" sz="2400" b="0" i="0" dirty="0">
              <a:solidFill>
                <a:srgbClr val="000000"/>
              </a:solidFill>
              <a:effectLst/>
              <a:latin typeface="+mn-lt"/>
            </a:endParaRPr>
          </a:p>
          <a:p>
            <a:pPr algn="l"/>
            <a:endParaRPr lang="lv-LV" sz="1600" dirty="0"/>
          </a:p>
          <a:p>
            <a:pPr rtl="0"/>
            <a:r>
              <a:rPr lang="en-US" sz="2000" dirty="0"/>
              <a:t>📞</a:t>
            </a:r>
            <a:r>
              <a:rPr lang="en-US" sz="2400" dirty="0"/>
              <a:t> </a:t>
            </a:r>
            <a:r>
              <a:rPr lang="lv-LV" sz="2400" dirty="0"/>
              <a:t> </a:t>
            </a:r>
            <a:r>
              <a:rPr lang="lv-LV" sz="2400" b="1" dirty="0"/>
              <a:t>Komunikāciju departamentam </a:t>
            </a:r>
            <a:r>
              <a:rPr lang="lv-LV" sz="2400" b="0" dirty="0"/>
              <a:t>zvana mediji un, atsaucoties uz diskusiju sociālajos medijos, nekavējoties pieprasa skaidrot situāciju sabiedrībai.</a:t>
            </a:r>
          </a:p>
        </p:txBody>
      </p:sp>
    </p:spTree>
    <p:extLst>
      <p:ext uri="{BB962C8B-B14F-4D97-AF65-F5344CB8AC3E}">
        <p14:creationId xmlns:p14="http://schemas.microsoft.com/office/powerpoint/2010/main" val="42552063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6061" y="2408238"/>
            <a:ext cx="9144000" cy="2387600"/>
          </a:xfrm>
        </p:spPr>
        <p:txBody>
          <a:bodyPr>
            <a:normAutofit fontScale="90000"/>
          </a:bodyPr>
          <a:lstStyle/>
          <a:p>
            <a:pPr algn="l"/>
            <a:r>
              <a:rPr lang="en-LV" b="1" dirty="0">
                <a:solidFill>
                  <a:schemeClr val="bg1"/>
                </a:solidFill>
                <a:latin typeface="Myriad Pro Light" panose="020B0403030403020204" pitchFamily="34" charset="0"/>
              </a:rPr>
              <a:t>DARBĪBAS NEPĀRTRAUKTĪBAS IZAICINĀJUMS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5C5D97A-E10E-90E9-8426-144595675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5DF9D53-2DCE-1464-1D45-D2B2B9990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939" y="4019429"/>
            <a:ext cx="7772400" cy="222876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F5E113B-B801-4661-BE46-C4B886F1A199}"/>
              </a:ext>
            </a:extLst>
          </p:cNvPr>
          <p:cNvSpPr txBox="1">
            <a:spLocks/>
          </p:cNvSpPr>
          <p:nvPr/>
        </p:nvSpPr>
        <p:spPr>
          <a:xfrm>
            <a:off x="286790" y="2408238"/>
            <a:ext cx="7542626" cy="6732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4400" b="1" dirty="0">
                <a:solidFill>
                  <a:srgbClr val="F26845"/>
                </a:solidFill>
              </a:rPr>
              <a:t>Paldies par piedalīšanos izaicinājumā!</a:t>
            </a:r>
            <a:endParaRPr lang="en-LV" sz="4400" b="1" dirty="0">
              <a:solidFill>
                <a:srgbClr val="F26845"/>
              </a:solidFill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3960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1044" y="1022888"/>
            <a:ext cx="9144000" cy="673288"/>
          </a:xfrm>
        </p:spPr>
        <p:txBody>
          <a:bodyPr>
            <a:normAutofit/>
          </a:bodyPr>
          <a:lstStyle/>
          <a:p>
            <a:r>
              <a:rPr lang="lv-LV" sz="4000" b="1" dirty="0">
                <a:latin typeface="Myriad Pro Light" panose="020B0403030403020204" pitchFamily="34" charset="0"/>
              </a:rPr>
              <a:t>Papildjautājumi</a:t>
            </a:r>
            <a:endParaRPr lang="en-LV" sz="4000" b="1" dirty="0">
              <a:latin typeface="Myriad Pro Light" panose="020B04030304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3B6030-096A-4F12-AC69-205CA865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AFAEE9-CE3E-3333-46A6-CEE7957A0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924173-A360-79B1-55D0-076144414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1848" y="208688"/>
            <a:ext cx="2057400" cy="698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793100-1A74-7366-1F04-780BDB10A1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0927" y="183288"/>
            <a:ext cx="2260600" cy="7493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293912-779E-43B5-9E88-3EF128743DEF}"/>
              </a:ext>
            </a:extLst>
          </p:cNvPr>
          <p:cNvSpPr txBox="1"/>
          <p:nvPr/>
        </p:nvSpPr>
        <p:spPr>
          <a:xfrm>
            <a:off x="1056755" y="1965650"/>
            <a:ext cx="10472998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spcBef>
                <a:spcPts val="600"/>
              </a:spcBef>
              <a:buClr>
                <a:srgbClr val="FF6633"/>
              </a:buClr>
              <a:buFont typeface="+mj-lt"/>
              <a:buAutoNum type="arabicPeriod"/>
            </a:pPr>
            <a:r>
              <a:rPr lang="lv-LV" sz="2800" b="0" dirty="0"/>
              <a:t>Ko jaunu uzzinājāt pēc šī izaicinājuma?</a:t>
            </a:r>
          </a:p>
          <a:p>
            <a:pPr marL="514350" indent="-514350">
              <a:spcBef>
                <a:spcPts val="600"/>
              </a:spcBef>
              <a:buClr>
                <a:srgbClr val="FF6633"/>
              </a:buClr>
              <a:buFont typeface="+mj-lt"/>
              <a:buAutoNum type="arabicPeriod"/>
            </a:pPr>
            <a:r>
              <a:rPr lang="lv-LV" sz="2800" b="0" dirty="0"/>
              <a:t>Kas būtu jāmaina vai jāuzlabo jūsu Darbības nepārtrauktībā?</a:t>
            </a:r>
            <a:endParaRPr lang="en-US" sz="2800" b="0" dirty="0"/>
          </a:p>
          <a:p>
            <a:pPr marL="514350" indent="-514350">
              <a:spcBef>
                <a:spcPts val="600"/>
              </a:spcBef>
              <a:buClr>
                <a:srgbClr val="FF6633"/>
              </a:buClr>
              <a:buFont typeface="+mj-lt"/>
              <a:buAutoNum type="arabicPeriod"/>
            </a:pPr>
            <a:r>
              <a:rPr lang="lv-LV" sz="2800" b="0" dirty="0"/>
              <a:t>Nosauciet 5 lietas, kam būtu jāpievērš uzmanība un kas būtu jāstiprina pēc šīm mācībām?</a:t>
            </a:r>
          </a:p>
          <a:p>
            <a:pPr>
              <a:spcBef>
                <a:spcPts val="600"/>
              </a:spcBef>
              <a:buClr>
                <a:srgbClr val="FF6633"/>
              </a:buClr>
            </a:pPr>
            <a:endParaRPr lang="lv-LV" sz="2800" b="0" dirty="0"/>
          </a:p>
        </p:txBody>
      </p:sp>
    </p:spTree>
    <p:extLst>
      <p:ext uri="{BB962C8B-B14F-4D97-AF65-F5344CB8AC3E}">
        <p14:creationId xmlns:p14="http://schemas.microsoft.com/office/powerpoint/2010/main" val="2040096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E75FE0-6F25-4036-82E1-BA6AA50B8A96}"/>
              </a:ext>
            </a:extLst>
          </p:cNvPr>
          <p:cNvSpPr txBox="1"/>
          <p:nvPr/>
        </p:nvSpPr>
        <p:spPr>
          <a:xfrm>
            <a:off x="2855640" y="260648"/>
            <a:ext cx="684076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3200" b="1" dirty="0" err="1">
                <a:solidFill>
                  <a:schemeClr val="tx1"/>
                </a:solidFill>
                <a:effectLst/>
                <a:latin typeface="Bell Gothic Black"/>
                <a:ea typeface="Calibri" panose="020F0502020204030204" pitchFamily="34" charset="0"/>
                <a:cs typeface="Calibri" panose="020F0502020204030204" pitchFamily="34" charset="0"/>
              </a:rPr>
              <a:t>Kiberincidentu</a:t>
            </a:r>
            <a:r>
              <a:rPr lang="lv-LV" sz="3200" b="1" dirty="0">
                <a:solidFill>
                  <a:schemeClr val="tx1"/>
                </a:solidFill>
                <a:effectLst/>
                <a:latin typeface="Bell Gothic Black"/>
                <a:ea typeface="Calibri" panose="020F0502020204030204" pitchFamily="34" charset="0"/>
                <a:cs typeface="Calibri" panose="020F0502020204030204" pitchFamily="34" charset="0"/>
              </a:rPr>
              <a:t> dinamika Latvijā </a:t>
            </a:r>
            <a:br>
              <a:rPr lang="lv-LV" sz="2800" b="1" dirty="0">
                <a:solidFill>
                  <a:srgbClr val="3D5799"/>
                </a:solidFill>
                <a:effectLst/>
                <a:latin typeface="Bell Gothic Black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lv-LV" sz="2000" b="0" dirty="0">
                <a:solidFill>
                  <a:schemeClr val="tx1"/>
                </a:solidFill>
                <a:effectLst/>
                <a:latin typeface="Bell Gothic Black"/>
                <a:ea typeface="Calibri" panose="020F0502020204030204" pitchFamily="34" charset="0"/>
                <a:cs typeface="Calibri" panose="020F0502020204030204" pitchFamily="34" charset="0"/>
              </a:rPr>
              <a:t>(5 gadu griezumā)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32A5BA-86AC-4F9E-9FD1-E630F193EE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6"/>
          <a:stretch/>
        </p:blipFill>
        <p:spPr>
          <a:xfrm>
            <a:off x="316974" y="1412776"/>
            <a:ext cx="11431799" cy="4861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3596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67F34-1B39-4153-9DE2-EDCA6C52A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4624"/>
          </a:xfrm>
        </p:spPr>
        <p:txBody>
          <a:bodyPr/>
          <a:lstStyle/>
          <a:p>
            <a:r>
              <a:rPr lang="lv-LV" b="1" dirty="0"/>
              <a:t>Ko pajautāt savam kiberdrošības speciālistam?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A4F3E-C943-4063-B586-96B23FC28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2917"/>
            <a:ext cx="10515600" cy="488849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Vai</a:t>
            </a:r>
            <a:r>
              <a:rPr lang="en-US" dirty="0"/>
              <a:t> mums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internetā</a:t>
            </a:r>
            <a:r>
              <a:rPr lang="en-US" dirty="0"/>
              <a:t> </a:t>
            </a:r>
            <a:r>
              <a:rPr lang="en-US" dirty="0" err="1"/>
              <a:t>pieejamas</a:t>
            </a:r>
            <a:r>
              <a:rPr lang="en-US" dirty="0"/>
              <a:t> </a:t>
            </a:r>
            <a:r>
              <a:rPr lang="en-US" dirty="0" err="1"/>
              <a:t>informācijas</a:t>
            </a:r>
            <a:r>
              <a:rPr lang="en-US" dirty="0"/>
              <a:t> </a:t>
            </a:r>
            <a:r>
              <a:rPr lang="en-US" dirty="0" err="1"/>
              <a:t>sistēmas</a:t>
            </a:r>
            <a:r>
              <a:rPr lang="en-US" dirty="0"/>
              <a:t>, </a:t>
            </a:r>
            <a:r>
              <a:rPr lang="en-US" dirty="0" err="1"/>
              <a:t>kurām</a:t>
            </a:r>
            <a:r>
              <a:rPr lang="en-US" dirty="0"/>
              <a:t> nav </a:t>
            </a:r>
            <a:r>
              <a:rPr lang="en-US" dirty="0" err="1"/>
              <a:t>iespējot</a:t>
            </a:r>
            <a:r>
              <a:rPr lang="en-US" dirty="0"/>
              <a:t> 2FA - </a:t>
            </a:r>
            <a:r>
              <a:rPr lang="en-US" dirty="0" err="1"/>
              <a:t>daudzfaktoru</a:t>
            </a:r>
            <a:r>
              <a:rPr lang="en-US" dirty="0"/>
              <a:t> </a:t>
            </a:r>
            <a:r>
              <a:rPr lang="en-US" dirty="0" err="1"/>
              <a:t>autentifikācija</a:t>
            </a:r>
            <a:r>
              <a:rPr lang="en-US" dirty="0"/>
              <a:t>? </a:t>
            </a:r>
            <a:r>
              <a:rPr lang="en-US" i="1" dirty="0"/>
              <a:t>Ja </a:t>
            </a:r>
            <a:r>
              <a:rPr lang="en-US" i="1" dirty="0" err="1"/>
              <a:t>ir</a:t>
            </a:r>
            <a:r>
              <a:rPr lang="en-US" i="1" dirty="0"/>
              <a:t>, tad </a:t>
            </a:r>
            <a:r>
              <a:rPr lang="en-US" i="1" dirty="0" err="1"/>
              <a:t>jānovērš</a:t>
            </a:r>
            <a:endParaRPr lang="en-US" i="1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Kuras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mums </a:t>
            </a:r>
            <a:r>
              <a:rPr lang="en-US" dirty="0" err="1"/>
              <a:t>svarīgākās</a:t>
            </a:r>
            <a:r>
              <a:rPr lang="en-US" dirty="0"/>
              <a:t> un </a:t>
            </a:r>
            <a:r>
              <a:rPr lang="en-US" dirty="0" err="1"/>
              <a:t>sargājamākās</a:t>
            </a:r>
            <a:r>
              <a:rPr lang="en-US" dirty="0"/>
              <a:t> </a:t>
            </a:r>
            <a:r>
              <a:rPr lang="en-US" dirty="0" err="1"/>
              <a:t>informācijas</a:t>
            </a:r>
            <a:r>
              <a:rPr lang="en-US" dirty="0"/>
              <a:t> sist</a:t>
            </a:r>
            <a:r>
              <a:rPr lang="lv-LV" dirty="0"/>
              <a:t>ē</a:t>
            </a:r>
            <a:r>
              <a:rPr lang="en-US" dirty="0"/>
              <a:t>mas? </a:t>
            </a:r>
          </a:p>
          <a:p>
            <a:pPr lvl="1"/>
            <a:r>
              <a:rPr lang="en-US" dirty="0" err="1"/>
              <a:t>Kā</a:t>
            </a:r>
            <a:r>
              <a:rPr lang="en-US" dirty="0"/>
              <a:t> </a:t>
            </a:r>
            <a:r>
              <a:rPr lang="en-US" dirty="0" err="1"/>
              <a:t>mēs</a:t>
            </a:r>
            <a:r>
              <a:rPr lang="en-US" dirty="0"/>
              <a:t> </a:t>
            </a:r>
            <a:r>
              <a:rPr lang="en-US" dirty="0" err="1"/>
              <a:t>tās</a:t>
            </a:r>
            <a:r>
              <a:rPr lang="en-US" dirty="0"/>
              <a:t> </a:t>
            </a:r>
            <a:r>
              <a:rPr lang="en-US" dirty="0" err="1"/>
              <a:t>sargājam</a:t>
            </a:r>
            <a:r>
              <a:rPr lang="en-US" dirty="0"/>
              <a:t>? </a:t>
            </a:r>
          </a:p>
          <a:p>
            <a:pPr lvl="1"/>
            <a:r>
              <a:rPr lang="en-US" dirty="0" err="1"/>
              <a:t>Vai</a:t>
            </a:r>
            <a:r>
              <a:rPr lang="en-US" dirty="0"/>
              <a:t> </a:t>
            </a:r>
            <a:r>
              <a:rPr lang="en-US" dirty="0" err="1"/>
              <a:t>veidojam</a:t>
            </a:r>
            <a:r>
              <a:rPr lang="en-US" dirty="0"/>
              <a:t> </a:t>
            </a:r>
            <a:r>
              <a:rPr lang="en-US" dirty="0" err="1"/>
              <a:t>rezerves</a:t>
            </a:r>
            <a:r>
              <a:rPr lang="en-US" dirty="0"/>
              <a:t> </a:t>
            </a:r>
            <a:r>
              <a:rPr lang="en-US" dirty="0" err="1"/>
              <a:t>kopijas</a:t>
            </a:r>
            <a:r>
              <a:rPr lang="en-US" dirty="0"/>
              <a:t> (tie</a:t>
            </a:r>
            <a:r>
              <a:rPr lang="lv-LV" dirty="0" err="1"/>
              <a:t>šsaistē</a:t>
            </a:r>
            <a:r>
              <a:rPr lang="lv-LV" dirty="0"/>
              <a:t>, fiziski)?</a:t>
            </a:r>
          </a:p>
          <a:p>
            <a:pPr lvl="1"/>
            <a:r>
              <a:rPr lang="lv-LV" dirty="0"/>
              <a:t>Vai </a:t>
            </a:r>
            <a:r>
              <a:rPr lang="en-US" dirty="0" err="1"/>
              <a:t>zinām</a:t>
            </a:r>
            <a:r>
              <a:rPr lang="en-US" dirty="0"/>
              <a:t>, </a:t>
            </a:r>
            <a:r>
              <a:rPr lang="en-US" dirty="0" err="1"/>
              <a:t>kā</a:t>
            </a:r>
            <a:r>
              <a:rPr lang="en-US" dirty="0"/>
              <a:t> </a:t>
            </a:r>
            <a:r>
              <a:rPr lang="lv-LV" dirty="0"/>
              <a:t>šīs sistēmas</a:t>
            </a:r>
            <a:r>
              <a:rPr lang="en-US" dirty="0"/>
              <a:t> </a:t>
            </a:r>
            <a:r>
              <a:rPr lang="en-US" dirty="0" err="1"/>
              <a:t>atjaunot</a:t>
            </a:r>
            <a:r>
              <a:rPr lang="lv-LV" dirty="0"/>
              <a:t> un cik ilgā laikā to var izdarīt</a:t>
            </a:r>
            <a:r>
              <a:rPr lang="en-US" dirty="0"/>
              <a:t>? </a:t>
            </a:r>
            <a:endParaRPr lang="lv-LV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Kā</a:t>
            </a:r>
            <a:r>
              <a:rPr lang="en-US" dirty="0"/>
              <a:t> </a:t>
            </a:r>
            <a:r>
              <a:rPr lang="en-US" dirty="0" err="1"/>
              <a:t>mēs</a:t>
            </a:r>
            <a:r>
              <a:rPr lang="en-US" dirty="0"/>
              <a:t> </a:t>
            </a:r>
            <a:r>
              <a:rPr lang="en-US" dirty="0" err="1"/>
              <a:t>sargājam</a:t>
            </a:r>
            <a:r>
              <a:rPr lang="en-US" dirty="0"/>
              <a:t> </a:t>
            </a:r>
            <a:r>
              <a:rPr lang="en-US" dirty="0" err="1"/>
              <a:t>attālinātā</a:t>
            </a:r>
            <a:r>
              <a:rPr lang="en-US" dirty="0"/>
              <a:t> </a:t>
            </a:r>
            <a:r>
              <a:rPr lang="en-US" dirty="0" err="1"/>
              <a:t>darba</a:t>
            </a:r>
            <a:r>
              <a:rPr lang="en-US" dirty="0"/>
              <a:t> </a:t>
            </a:r>
            <a:r>
              <a:rPr lang="en-US" dirty="0" err="1"/>
              <a:t>nodrošināšanai</a:t>
            </a:r>
            <a:r>
              <a:rPr lang="en-US" dirty="0"/>
              <a:t> </a:t>
            </a:r>
            <a:r>
              <a:rPr lang="en-US" dirty="0" err="1"/>
              <a:t>paredzētās</a:t>
            </a:r>
            <a:r>
              <a:rPr lang="en-US" dirty="0"/>
              <a:t> </a:t>
            </a:r>
            <a:r>
              <a:rPr lang="en-US" dirty="0" err="1"/>
              <a:t>sistēmas</a:t>
            </a:r>
            <a:r>
              <a:rPr lang="en-US" dirty="0"/>
              <a:t> un </a:t>
            </a:r>
            <a:r>
              <a:rPr lang="en-US" dirty="0" err="1"/>
              <a:t>autentifikāciju</a:t>
            </a:r>
            <a:r>
              <a:rPr lang="lv-LV" dirty="0"/>
              <a:t>?</a:t>
            </a:r>
            <a:r>
              <a:rPr lang="en-US" dirty="0"/>
              <a:t> </a:t>
            </a:r>
            <a:r>
              <a:rPr lang="en-US" dirty="0" err="1"/>
              <a:t>Vai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lv-LV" dirty="0"/>
              <a:t>daudzfaktoru autentifikācija? </a:t>
            </a:r>
            <a:r>
              <a:rPr lang="lv-LV" i="1" dirty="0"/>
              <a:t>Ja nav, vajag ieviest</a:t>
            </a:r>
            <a:r>
              <a:rPr lang="en-US" i="1" dirty="0"/>
              <a:t> </a:t>
            </a:r>
            <a:endParaRPr lang="lv-LV" i="1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Kas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mūsu</a:t>
            </a:r>
            <a:r>
              <a:rPr lang="en-US" dirty="0"/>
              <a:t> </a:t>
            </a:r>
            <a:r>
              <a:rPr lang="en-US" dirty="0" err="1"/>
              <a:t>ārpakalpojumu</a:t>
            </a:r>
            <a:r>
              <a:rPr lang="en-US" dirty="0"/>
              <a:t> </a:t>
            </a:r>
            <a:r>
              <a:rPr lang="en-US" dirty="0" err="1"/>
              <a:t>sniedzēji</a:t>
            </a:r>
            <a:r>
              <a:rPr lang="en-US" dirty="0"/>
              <a:t>? </a:t>
            </a:r>
            <a:r>
              <a:rPr lang="en-US" dirty="0" err="1"/>
              <a:t>Kurš</a:t>
            </a:r>
            <a:r>
              <a:rPr lang="en-US" dirty="0"/>
              <a:t> un </a:t>
            </a:r>
            <a:r>
              <a:rPr lang="en-US" dirty="0" err="1"/>
              <a:t>kā</a:t>
            </a:r>
            <a:r>
              <a:rPr lang="en-US" dirty="0"/>
              <a:t> var </a:t>
            </a:r>
            <a:r>
              <a:rPr lang="en-US" dirty="0" err="1"/>
              <a:t>pieslēgties</a:t>
            </a:r>
            <a:r>
              <a:rPr lang="en-US" dirty="0"/>
              <a:t> </a:t>
            </a:r>
            <a:r>
              <a:rPr lang="en-US" dirty="0" err="1"/>
              <a:t>mūsu</a:t>
            </a:r>
            <a:r>
              <a:rPr lang="en-US" dirty="0"/>
              <a:t> </a:t>
            </a:r>
            <a:r>
              <a:rPr lang="en-US" dirty="0" err="1"/>
              <a:t>infrastruktūrai</a:t>
            </a:r>
            <a:r>
              <a:rPr lang="en-US" dirty="0"/>
              <a:t>? </a:t>
            </a:r>
            <a:endParaRPr lang="lv-LV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Vai</a:t>
            </a:r>
            <a:r>
              <a:rPr lang="en-US" dirty="0"/>
              <a:t> </a:t>
            </a:r>
            <a:r>
              <a:rPr lang="en-US" dirty="0" err="1"/>
              <a:t>tiek</a:t>
            </a:r>
            <a:r>
              <a:rPr lang="en-US" dirty="0"/>
              <a:t> </a:t>
            </a:r>
            <a:r>
              <a:rPr lang="en-US" dirty="0" err="1"/>
              <a:t>ievērota</a:t>
            </a:r>
            <a:r>
              <a:rPr lang="en-US" dirty="0"/>
              <a:t> </a:t>
            </a:r>
            <a:r>
              <a:rPr lang="en-US" dirty="0" err="1"/>
              <a:t>atbilstība</a:t>
            </a:r>
            <a:r>
              <a:rPr lang="en-US" dirty="0"/>
              <a:t> </a:t>
            </a:r>
            <a:r>
              <a:rPr lang="en-US" dirty="0" err="1"/>
              <a:t>minimālajām</a:t>
            </a:r>
            <a:r>
              <a:rPr lang="en-US" dirty="0"/>
              <a:t> kiberdrošības </a:t>
            </a:r>
            <a:r>
              <a:rPr lang="en-US" dirty="0" err="1"/>
              <a:t>prasībām</a:t>
            </a:r>
            <a:r>
              <a:rPr lang="en-US" dirty="0"/>
              <a:t>? </a:t>
            </a:r>
            <a:endParaRPr lang="lv-LV" dirty="0"/>
          </a:p>
          <a:p>
            <a:pPr lvl="1"/>
            <a:r>
              <a:rPr lang="en-US" dirty="0">
                <a:hlinkClick r:id="rId2"/>
              </a:rPr>
              <a:t>https://likumi.lv/ta/id/361481-minimalas-kiberdrosibas-prasibas</a:t>
            </a:r>
            <a:r>
              <a:rPr lang="lv-LV" dirty="0"/>
              <a:t>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5E31DE-20EA-4510-AA5B-DF6EA70F1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9070" y="5686312"/>
            <a:ext cx="2260600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027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E75FE0-6F25-4036-82E1-BA6AA50B8A96}"/>
              </a:ext>
            </a:extLst>
          </p:cNvPr>
          <p:cNvSpPr txBox="1"/>
          <p:nvPr/>
        </p:nvSpPr>
        <p:spPr>
          <a:xfrm>
            <a:off x="2855640" y="260648"/>
            <a:ext cx="684076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3200" b="1" dirty="0">
                <a:solidFill>
                  <a:schemeClr val="tx1"/>
                </a:solidFill>
                <a:effectLst/>
                <a:latin typeface="Bell Gothic Black"/>
                <a:ea typeface="Calibri" panose="020F0502020204030204" pitchFamily="34" charset="0"/>
                <a:cs typeface="Calibri" panose="020F0502020204030204" pitchFamily="34" charset="0"/>
              </a:rPr>
              <a:t>Galvenie uzbrukumu veidi</a:t>
            </a:r>
            <a:br>
              <a:rPr lang="lv-LV" sz="2800" b="1" dirty="0">
                <a:solidFill>
                  <a:srgbClr val="3D5799"/>
                </a:solidFill>
                <a:effectLst/>
                <a:latin typeface="Bell Gothic Black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lv-LV" sz="2000" b="0" dirty="0">
                <a:solidFill>
                  <a:schemeClr val="tx1"/>
                </a:solidFill>
                <a:effectLst/>
                <a:latin typeface="Bell Gothic Black"/>
                <a:ea typeface="Calibri" panose="020F0502020204030204" pitchFamily="34" charset="0"/>
                <a:cs typeface="Calibri" panose="020F0502020204030204" pitchFamily="34" charset="0"/>
              </a:rPr>
              <a:t>(2 gadu griezumā)</a:t>
            </a: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48D671-F5D4-4C11-98A5-4850332821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171"/>
          <a:stretch/>
        </p:blipFill>
        <p:spPr>
          <a:xfrm>
            <a:off x="992045" y="1412776"/>
            <a:ext cx="10207909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381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1044" y="1022888"/>
            <a:ext cx="9144000" cy="673288"/>
          </a:xfrm>
        </p:spPr>
        <p:txBody>
          <a:bodyPr>
            <a:normAutofit/>
          </a:bodyPr>
          <a:lstStyle/>
          <a:p>
            <a:r>
              <a:rPr lang="lv-LV" sz="4000" b="1" dirty="0">
                <a:latin typeface="Myriad Pro Light" panose="020B0403030403020204" pitchFamily="34" charset="0"/>
              </a:rPr>
              <a:t>Mērķis</a:t>
            </a:r>
            <a:endParaRPr lang="en-LV" sz="4000" b="1" dirty="0">
              <a:latin typeface="Myriad Pro Light" panose="020B04030304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3B6030-096A-4F12-AC69-205CA865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AFAEE9-CE3E-3333-46A6-CEE7957A0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924173-A360-79B1-55D0-076144414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1848" y="208688"/>
            <a:ext cx="2057400" cy="698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793100-1A74-7366-1F04-780BDB10A1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0927" y="183288"/>
            <a:ext cx="2260600" cy="7493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293912-779E-43B5-9E88-3EF128743DEF}"/>
              </a:ext>
            </a:extLst>
          </p:cNvPr>
          <p:cNvSpPr txBox="1"/>
          <p:nvPr/>
        </p:nvSpPr>
        <p:spPr>
          <a:xfrm>
            <a:off x="1056755" y="1965650"/>
            <a:ext cx="1047299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800" b="1" dirty="0"/>
              <a:t>Darbības nepārtrauktības izaicinājuma mērķis </a:t>
            </a:r>
            <a:r>
              <a:rPr lang="lv-LV" sz="2800" b="0" dirty="0"/>
              <a:t>ir veicināt sadarbību, uzlabot zināšanas par kiberdrošības riskiem un pārbaudīt izpratni par Darbības nepārtrauktības kārtību un krīzes vadības dokumentiem un tajos iekļautajiem principiem.</a:t>
            </a:r>
          </a:p>
          <a:p>
            <a:endParaRPr lang="lv-LV" sz="2800" dirty="0"/>
          </a:p>
        </p:txBody>
      </p:sp>
      <p:pic>
        <p:nvPicPr>
          <p:cNvPr id="5" name="Graphic 4" descr="Gavel with solid fill">
            <a:extLst>
              <a:ext uri="{FF2B5EF4-FFF2-40B4-BE49-F238E27FC236}">
                <a16:creationId xmlns:a16="http://schemas.microsoft.com/office/drawing/2014/main" id="{9A16F763-3F9E-40D9-8267-84C0D6B01F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3144" y="4540049"/>
            <a:ext cx="914400" cy="914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593B976-A37B-4CD0-9D72-C879A8C2C5BC}"/>
              </a:ext>
            </a:extLst>
          </p:cNvPr>
          <p:cNvSpPr txBox="1"/>
          <p:nvPr/>
        </p:nvSpPr>
        <p:spPr>
          <a:xfrm>
            <a:off x="2087144" y="4212419"/>
            <a:ext cx="911171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b="0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Saskaņā ar </a:t>
            </a:r>
            <a:r>
              <a:rPr lang="lv-LV" sz="2400" b="1" i="1" dirty="0">
                <a:latin typeface="+mn-lt"/>
              </a:rPr>
              <a:t>NKDL 28.pantu</a:t>
            </a:r>
            <a:r>
              <a:rPr lang="lv-LV" sz="2400" b="0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, organizācijām ir pienākums izstrādāt </a:t>
            </a:r>
            <a:r>
              <a:rPr lang="lv-LV" sz="2400" b="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kiberrisku</a:t>
            </a:r>
            <a:r>
              <a:rPr lang="lv-LV" sz="2400" b="0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pārvaldības un IKT darbības nepārtrauktības plānu, kā arī </a:t>
            </a:r>
            <a:r>
              <a:rPr lang="lv-LV" sz="2400" b="1" i="1" dirty="0"/>
              <a:t>nodrošināt darbiniekiem regulāru apmācību</a:t>
            </a:r>
            <a:r>
              <a:rPr lang="lv-LV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lv-LV" sz="2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efektīvai plānā iekļauto pasākumu īstenošanai.</a:t>
            </a:r>
            <a:r>
              <a:rPr lang="lv-LV" sz="2400" b="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61088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1044" y="427060"/>
            <a:ext cx="9144000" cy="673288"/>
          </a:xfrm>
        </p:spPr>
        <p:txBody>
          <a:bodyPr>
            <a:normAutofit/>
          </a:bodyPr>
          <a:lstStyle/>
          <a:p>
            <a:r>
              <a:rPr lang="lv-LV" sz="4000" b="1" dirty="0">
                <a:latin typeface="Myriad Pro Light" panose="020B0403030403020204" pitchFamily="34" charset="0"/>
              </a:rPr>
              <a:t>Livonijas Universitāte (</a:t>
            </a:r>
            <a:r>
              <a:rPr lang="lv-LV" sz="4000" b="1" dirty="0" err="1">
                <a:latin typeface="Myriad Pro Light" panose="020B0403030403020204" pitchFamily="34" charset="0"/>
              </a:rPr>
              <a:t>LivU</a:t>
            </a:r>
            <a:r>
              <a:rPr lang="lv-LV" sz="4000" b="1" dirty="0">
                <a:latin typeface="Myriad Pro Light" panose="020B0403030403020204" pitchFamily="34" charset="0"/>
              </a:rPr>
              <a:t>)</a:t>
            </a:r>
            <a:endParaRPr lang="en-LV" sz="4000" b="1" dirty="0">
              <a:latin typeface="Myriad Pro Light" panose="020B04030304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3B6030-096A-4F12-AC69-205CA865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AFAEE9-CE3E-3333-46A6-CEE7957A0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924173-A360-79B1-55D0-076144414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0448" y="1520916"/>
            <a:ext cx="2057400" cy="698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793100-1A74-7366-1F04-780BDB10A1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8581" y="2896924"/>
            <a:ext cx="2260600" cy="7493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593B976-A37B-4CD0-9D72-C879A8C2C5BC}"/>
              </a:ext>
            </a:extLst>
          </p:cNvPr>
          <p:cNvSpPr txBox="1"/>
          <p:nvPr/>
        </p:nvSpPr>
        <p:spPr>
          <a:xfrm>
            <a:off x="8871843" y="4610675"/>
            <a:ext cx="30542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/>
              <a:t>5 fakultātes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b="0" dirty="0"/>
              <a:t>2 000 darbinieku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/>
              <a:t>10 000 studenti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34AF51-D572-4ED7-83C5-DFF3131625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4152" y="1520916"/>
            <a:ext cx="7622771" cy="429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591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954" y="221294"/>
            <a:ext cx="9144000" cy="673288"/>
          </a:xfrm>
        </p:spPr>
        <p:txBody>
          <a:bodyPr>
            <a:normAutofit/>
          </a:bodyPr>
          <a:lstStyle/>
          <a:p>
            <a:r>
              <a:rPr lang="lv-LV" sz="4000" b="1" dirty="0">
                <a:latin typeface="Myriad Pro Light" panose="020B0403030403020204" pitchFamily="34" charset="0"/>
              </a:rPr>
              <a:t>Noteikumi</a:t>
            </a:r>
            <a:endParaRPr lang="en-LV" sz="4000" b="1" dirty="0">
              <a:latin typeface="Myriad Pro Light" panose="020B04030304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3B6030-096A-4F12-AC69-205CA865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AFAEE9-CE3E-3333-46A6-CEE7957A0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924173-A360-79B1-55D0-076144414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1848" y="208688"/>
            <a:ext cx="2057400" cy="698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293912-779E-43B5-9E88-3EF128743DEF}"/>
              </a:ext>
            </a:extLst>
          </p:cNvPr>
          <p:cNvSpPr txBox="1"/>
          <p:nvPr/>
        </p:nvSpPr>
        <p:spPr>
          <a:xfrm>
            <a:off x="805467" y="1024627"/>
            <a:ext cx="10778317" cy="43858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Clr>
                <a:srgbClr val="FF6633"/>
              </a:buClr>
              <a:buFont typeface="+mj-lt"/>
              <a:buAutoNum type="arabicPeriod"/>
            </a:pPr>
            <a:r>
              <a:rPr lang="lv-LV" sz="2000" b="0" dirty="0"/>
              <a:t>Dalībnieki sadalās komandās.</a:t>
            </a:r>
          </a:p>
          <a:p>
            <a:pPr marL="342900" indent="-342900">
              <a:spcBef>
                <a:spcPts val="600"/>
              </a:spcBef>
              <a:buClr>
                <a:srgbClr val="FF6633"/>
              </a:buClr>
              <a:buFont typeface="+mj-lt"/>
              <a:buAutoNum type="arabicPeriod"/>
            </a:pPr>
            <a:r>
              <a:rPr lang="lv-LV" sz="2000" b="0" dirty="0"/>
              <a:t>Katra komanda saņem spēles laukumu un  4 dažādu krāsu kāršu komplektus:</a:t>
            </a:r>
          </a:p>
          <a:p>
            <a:pPr marL="800100" lvl="1" indent="-342900" algn="l">
              <a:spcBef>
                <a:spcPts val="600"/>
              </a:spcBef>
              <a:buClr>
                <a:srgbClr val="FF6633"/>
              </a:buClr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Vadības</a:t>
            </a:r>
          </a:p>
          <a:p>
            <a:pPr marL="800100" lvl="1" indent="-342900" algn="l">
              <a:spcBef>
                <a:spcPts val="600"/>
              </a:spcBef>
              <a:buClr>
                <a:srgbClr val="FF6633"/>
              </a:buClr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FF0000"/>
                </a:solidFill>
                <a:latin typeface="+mn-lt"/>
              </a:rPr>
              <a:t>Komunikācija</a:t>
            </a:r>
          </a:p>
          <a:p>
            <a:pPr marL="800100" lvl="1" indent="-342900" algn="l">
              <a:spcBef>
                <a:spcPts val="600"/>
              </a:spcBef>
              <a:buClr>
                <a:srgbClr val="FF6633"/>
              </a:buClr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Juridiskās un pārvaldības</a:t>
            </a:r>
          </a:p>
          <a:p>
            <a:pPr marL="800100" lvl="1" indent="-342900" algn="l">
              <a:spcBef>
                <a:spcPts val="600"/>
              </a:spcBef>
              <a:buClr>
                <a:srgbClr val="FF6633"/>
              </a:buClr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accent1"/>
                </a:solidFill>
                <a:latin typeface="+mn-lt"/>
              </a:rPr>
              <a:t>Tehniskās</a:t>
            </a:r>
          </a:p>
          <a:p>
            <a:pPr marL="342900" indent="-342900">
              <a:spcBef>
                <a:spcPts val="600"/>
              </a:spcBef>
              <a:buClr>
                <a:srgbClr val="FF6633"/>
              </a:buClr>
              <a:buFont typeface="+mj-lt"/>
              <a:buAutoNum type="arabicPeriod"/>
            </a:pPr>
            <a:r>
              <a:rPr lang="lv-LV" sz="2000" b="0" dirty="0"/>
              <a:t>Spēle sastāv no 5 kārtām (incidenta attīstības stadijām): </a:t>
            </a:r>
          </a:p>
          <a:p>
            <a:pPr marL="800100" lvl="1" indent="-342900" algn="l">
              <a:spcBef>
                <a:spcPts val="600"/>
              </a:spcBef>
              <a:buClr>
                <a:srgbClr val="FF6633"/>
              </a:buClr>
              <a:buFont typeface="Arial" panose="020B0604020202020204" pitchFamily="34" charset="0"/>
              <a:buChar char="•"/>
            </a:pPr>
            <a:r>
              <a:rPr lang="lv-LV" b="0" dirty="0">
                <a:latin typeface="+mn-lt"/>
              </a:rPr>
              <a:t>katrā kārtā tiek paziņota jauna situācija;</a:t>
            </a:r>
          </a:p>
          <a:p>
            <a:pPr marL="800100" lvl="1" indent="-342900" algn="l">
              <a:spcBef>
                <a:spcPts val="600"/>
              </a:spcBef>
              <a:buClr>
                <a:srgbClr val="FF6633"/>
              </a:buClr>
              <a:buFont typeface="Arial" panose="020B0604020202020204" pitchFamily="34" charset="0"/>
              <a:buChar char="•"/>
            </a:pPr>
            <a:r>
              <a:rPr lang="lv-LV" b="0" dirty="0">
                <a:latin typeface="+mn-lt"/>
              </a:rPr>
              <a:t>grupām tiek dotas ~10 minūtes, lai formulētu rīcības plānu;  </a:t>
            </a:r>
          </a:p>
          <a:p>
            <a:pPr marL="800100" lvl="1" indent="-342900" algn="l">
              <a:spcBef>
                <a:spcPts val="600"/>
              </a:spcBef>
              <a:buClr>
                <a:srgbClr val="FF6633"/>
              </a:buClr>
              <a:buFont typeface="Arial" panose="020B0604020202020204" pitchFamily="34" charset="0"/>
              <a:buChar char="•"/>
            </a:pPr>
            <a:r>
              <a:rPr lang="lv-LV" b="0" dirty="0">
                <a:solidFill>
                  <a:schemeClr val="tx1"/>
                </a:solidFill>
                <a:latin typeface="+mn-lt"/>
              </a:rPr>
              <a:t>jāizvēlas 4 prioritārās kārtis </a:t>
            </a:r>
            <a:r>
              <a:rPr lang="lv-LV" b="0" dirty="0">
                <a:latin typeface="+mn-lt"/>
              </a:rPr>
              <a:t>no visām kategorijām</a:t>
            </a:r>
            <a:r>
              <a:rPr lang="lv-LV" dirty="0"/>
              <a:t> (</a:t>
            </a:r>
            <a:r>
              <a:rPr lang="lv-LV" b="0" dirty="0">
                <a:latin typeface="+mn-lt"/>
              </a:rPr>
              <a:t>nav obligāti izmantot kārti no katras jomas);</a:t>
            </a:r>
          </a:p>
          <a:p>
            <a:pPr marL="800100" lvl="1" indent="-342900" algn="l">
              <a:spcBef>
                <a:spcPts val="600"/>
              </a:spcBef>
              <a:buClr>
                <a:srgbClr val="FF6633"/>
              </a:buClr>
              <a:buFont typeface="Arial" panose="020B0604020202020204" pitchFamily="34" charset="0"/>
              <a:buChar char="•"/>
            </a:pPr>
            <a:r>
              <a:rPr lang="lv-LV" b="0" dirty="0">
                <a:latin typeface="+mn-lt"/>
              </a:rPr>
              <a:t>ja kārts nav tieši tāda, kā vēlētos, piemeklējiet tuvāko līdzīgo kārti vai uzrakstiet oriģinālo risinājumu.</a:t>
            </a:r>
          </a:p>
          <a:p>
            <a:pPr marL="342900" indent="-342900">
              <a:spcBef>
                <a:spcPts val="600"/>
              </a:spcBef>
              <a:buClr>
                <a:srgbClr val="FF6633"/>
              </a:buClr>
              <a:buFont typeface="+mj-lt"/>
              <a:buAutoNum type="arabicPeriod"/>
            </a:pPr>
            <a:r>
              <a:rPr lang="lv-LV" sz="2000" b="0" dirty="0"/>
              <a:t>Noslēgumā komandas prezentē galvenās idejas un pamato savu rīcību konkrētajā krīzes situācijā.</a:t>
            </a:r>
          </a:p>
        </p:txBody>
      </p:sp>
    </p:spTree>
    <p:extLst>
      <p:ext uri="{BB962C8B-B14F-4D97-AF65-F5344CB8AC3E}">
        <p14:creationId xmlns:p14="http://schemas.microsoft.com/office/powerpoint/2010/main" val="3269664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D3FE-C126-F6CE-99E9-73D38952A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1044" y="1022888"/>
            <a:ext cx="9144000" cy="673288"/>
          </a:xfrm>
        </p:spPr>
        <p:txBody>
          <a:bodyPr>
            <a:normAutofit/>
          </a:bodyPr>
          <a:lstStyle/>
          <a:p>
            <a:r>
              <a:rPr lang="lv-LV" sz="4000" b="1" dirty="0">
                <a:latin typeface="Myriad Pro Light" panose="020B0403030403020204" pitchFamily="34" charset="0"/>
              </a:rPr>
              <a:t>Iepazīšanās ar kārtīm</a:t>
            </a:r>
            <a:endParaRPr lang="en-LV" sz="4000" b="1" dirty="0">
              <a:latin typeface="Myriad Pro Light" panose="020B0403030403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88D7EB-7F63-821D-BEC2-E391F666A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9529" y="2719064"/>
            <a:ext cx="2413000" cy="1727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25D812-875D-7A39-366E-EE241C2FC8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4511" y="2719064"/>
            <a:ext cx="2413000" cy="172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4353585-536B-03D8-A3BB-F5065DA52E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4547" y="2719064"/>
            <a:ext cx="2413000" cy="1727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954BB9-A9B3-F28A-19B8-1C1E9BFFA2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929" y="2728323"/>
            <a:ext cx="2413000" cy="17272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E23439C-8CBE-0A9E-3BEA-DDA06067EF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3029" y="4733844"/>
            <a:ext cx="2413000" cy="1727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88D8EA8-74A6-493B-81E2-40172F563B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744" y="203415"/>
            <a:ext cx="1752600" cy="685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4DC4659-EBC5-44F9-BD7A-2CCC1FE843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51848" y="208688"/>
            <a:ext cx="20574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90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8C3C308F1F7C44A4B99F595D676272" ma:contentTypeVersion="12" ma:contentTypeDescription="Create a new document." ma:contentTypeScope="" ma:versionID="eb7fa87126d986b667b9d9dfc698d224">
  <xsd:schema xmlns:xsd="http://www.w3.org/2001/XMLSchema" xmlns:xs="http://www.w3.org/2001/XMLSchema" xmlns:p="http://schemas.microsoft.com/office/2006/metadata/properties" xmlns:ns2="9ec23528-aa6c-4852-8a52-9e67d3e2322b" xmlns:ns3="e70c32d9-db88-4c68-ae40-f18809cd9afc" targetNamespace="http://schemas.microsoft.com/office/2006/metadata/properties" ma:root="true" ma:fieldsID="048bf5e0c7cfe3ff1f10c39da83bbf29" ns2:_="" ns3:_="">
    <xsd:import namespace="9ec23528-aa6c-4852-8a52-9e67d3e2322b"/>
    <xsd:import namespace="e70c32d9-db88-4c68-ae40-f18809cd9a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c23528-aa6c-4852-8a52-9e67d3e232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280fad7-8666-4ec1-9377-a31f53add1d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0c32d9-db88-4c68-ae40-f18809cd9af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00f784b-c7e4-4d3f-9aa6-25d8c3c3fa2b}" ma:internalName="TaxCatchAll" ma:showField="CatchAllData" ma:web="e70c32d9-db88-4c68-ae40-f18809cd9af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70c32d9-db88-4c68-ae40-f18809cd9afc" xsi:nil="true"/>
    <lcf76f155ced4ddcb4097134ff3c332f xmlns="9ec23528-aa6c-4852-8a52-9e67d3e2322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212D4CA-F83A-4A4B-A5E7-3397294A726B}"/>
</file>

<file path=customXml/itemProps2.xml><?xml version="1.0" encoding="utf-8"?>
<ds:datastoreItem xmlns:ds="http://schemas.openxmlformats.org/officeDocument/2006/customXml" ds:itemID="{897B4C67-36CE-4EA6-B2D5-9037B2D408F0}"/>
</file>

<file path=customXml/itemProps3.xml><?xml version="1.0" encoding="utf-8"?>
<ds:datastoreItem xmlns:ds="http://schemas.openxmlformats.org/officeDocument/2006/customXml" ds:itemID="{3F1A103E-B73A-4F5B-980C-D3791771CB09}"/>
</file>

<file path=docProps/app.xml><?xml version="1.0" encoding="utf-8"?>
<Properties xmlns="http://schemas.openxmlformats.org/officeDocument/2006/extended-properties" xmlns:vt="http://schemas.openxmlformats.org/officeDocument/2006/docPropsVTypes">
  <TotalTime>2143</TotalTime>
  <Words>2812</Words>
  <Application>Microsoft Office PowerPoint</Application>
  <PresentationFormat>Widescreen</PresentationFormat>
  <Paragraphs>451</Paragraphs>
  <Slides>40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1" baseType="lpstr">
      <vt:lpstr>Arial</vt:lpstr>
      <vt:lpstr>Arial Narrow</vt:lpstr>
      <vt:lpstr>Bell Gothic Black</vt:lpstr>
      <vt:lpstr>Calibri</vt:lpstr>
      <vt:lpstr>Calibri Light</vt:lpstr>
      <vt:lpstr>Carlito</vt:lpstr>
      <vt:lpstr>Consolas</vt:lpstr>
      <vt:lpstr>Myriad Pro Light</vt:lpstr>
      <vt:lpstr>Times New Roman</vt:lpstr>
      <vt:lpstr>Trebuchet MS</vt:lpstr>
      <vt:lpstr>Office Theme</vt:lpstr>
      <vt:lpstr>DARBĪBAS NEPĀRTRAUKTĪBAS IZAICINĀJUMS</vt:lpstr>
      <vt:lpstr>Kas ir CERT.LV?</vt:lpstr>
      <vt:lpstr>PowerPoint Presentation</vt:lpstr>
      <vt:lpstr>PowerPoint Presentation</vt:lpstr>
      <vt:lpstr>PowerPoint Presentation</vt:lpstr>
      <vt:lpstr>Mērķis</vt:lpstr>
      <vt:lpstr>Livonijas Universitāte (LivU)</vt:lpstr>
      <vt:lpstr>Noteikumi</vt:lpstr>
      <vt:lpstr>Iepazīšanās ar kārtīm</vt:lpstr>
      <vt:lpstr>PIRMĀ KĀRTA</vt:lpstr>
      <vt:lpstr>Piektdiena, plkst.14:30</vt:lpstr>
      <vt:lpstr>PowerPoint Presentation</vt:lpstr>
      <vt:lpstr>Instrukcijas</vt:lpstr>
      <vt:lpstr>Pirmā kārta: sākas laika atskaite</vt:lpstr>
      <vt:lpstr>OTRĀ KĀRTA</vt:lpstr>
      <vt:lpstr>Piektdiena, plkst.15:00</vt:lpstr>
      <vt:lpstr>Black Cat</vt:lpstr>
      <vt:lpstr>Otrā kārta: sākas laika atskaite</vt:lpstr>
      <vt:lpstr>TREŠĀ KĀRTA</vt:lpstr>
      <vt:lpstr>Piektdiena, plkst.16:00</vt:lpstr>
      <vt:lpstr>Paziņojums no Black Cat</vt:lpstr>
      <vt:lpstr>Ieraksti jūsu sociālo tīklu laika joslā</vt:lpstr>
      <vt:lpstr>Trešā kārta: sākas laika atskaite</vt:lpstr>
      <vt:lpstr>CETURTĀ KĀRTA</vt:lpstr>
      <vt:lpstr>Piektdiena, plkst.17:00</vt:lpstr>
      <vt:lpstr>Ceturtā situācija: sākas laika atskaite  </vt:lpstr>
      <vt:lpstr>PIEKTĀ KĀRTA</vt:lpstr>
      <vt:lpstr>Piektdiena, plkst.18:00</vt:lpstr>
      <vt:lpstr>Paziņojums no Black Cat - 2</vt:lpstr>
      <vt:lpstr>Black Cat atsūtīto studentu datu paraugs</vt:lpstr>
      <vt:lpstr>Piektā kārta: sākas laika atskaite</vt:lpstr>
      <vt:lpstr>Kā atrisinājāt kiberkrīzi? Komandu brīfi</vt:lpstr>
      <vt:lpstr>Piektdiena, plkst.14:30</vt:lpstr>
      <vt:lpstr>Piektdiena, plkst.15:00</vt:lpstr>
      <vt:lpstr>Piektdiena, plkst.16:00</vt:lpstr>
      <vt:lpstr>Piektdiena, plkst.17:00</vt:lpstr>
      <vt:lpstr>Piektdiena, plkst.18:00</vt:lpstr>
      <vt:lpstr>DARBĪBAS NEPĀRTRAUKTĪBAS IZAICINĀJUMS</vt:lpstr>
      <vt:lpstr>Papildjautājumi</vt:lpstr>
      <vt:lpstr>Ko pajautāt savam kiberdrošības speciālistam?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DARBĪBAS NEPĀRTRAUKTĪBAS IZAICINĀJUMS</dc:title>
  <dc:creator>Janis Stipnieks</dc:creator>
  <cp:lastModifiedBy>Sarmīte Daņilova</cp:lastModifiedBy>
  <cp:revision>65</cp:revision>
  <cp:lastPrinted>2026-05-15T13:02:53Z</cp:lastPrinted>
  <dcterms:created xsi:type="dcterms:W3CDTF">2025-11-11T04:47:35Z</dcterms:created>
  <dcterms:modified xsi:type="dcterms:W3CDTF">2026-08-12T11:39:36Z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0x010100B58C3C308F1F7C44A4B99F595D676272</vt:lpwstr>
  </property>
</Properties>
</file>